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  <p:sldMasterId id="2147483737" r:id="rId5"/>
    <p:sldMasterId id="2147483749" r:id="rId6"/>
  </p:sldMasterIdLst>
  <p:sldIdLst>
    <p:sldId id="256" r:id="rId7"/>
    <p:sldId id="257" r:id="rId8"/>
    <p:sldId id="258" r:id="rId9"/>
    <p:sldId id="259" r:id="rId10"/>
    <p:sldId id="267" r:id="rId11"/>
    <p:sldId id="269" r:id="rId12"/>
    <p:sldId id="266" r:id="rId13"/>
    <p:sldId id="260" r:id="rId14"/>
    <p:sldId id="261" r:id="rId15"/>
    <p:sldId id="272" r:id="rId16"/>
    <p:sldId id="274" r:id="rId17"/>
    <p:sldId id="273" r:id="rId18"/>
    <p:sldId id="276" r:id="rId19"/>
    <p:sldId id="275" r:id="rId20"/>
    <p:sldId id="271" r:id="rId21"/>
    <p:sldId id="270" r:id="rId22"/>
    <p:sldId id="268" r:id="rId23"/>
    <p:sldId id="264" r:id="rId24"/>
    <p:sldId id="265" r:id="rId2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6F6CA-1C61-4CC2-A2B6-80D70F4CC3EA}" v="3" dt="2022-05-04T22:16:37.102"/>
    <p1510:client id="{80EC4FAB-917A-4A55-88DD-78239D205F1B}" v="1014" dt="2022-05-04T23:55:14.638"/>
    <p1510:client id="{8B6E03C4-28C8-AB70-FD69-6F645498594A}" v="2202" dt="2022-05-04T23:47:03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9144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90" y="640080"/>
            <a:ext cx="7701534" cy="3227832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90" y="4526280"/>
            <a:ext cx="7701534" cy="1508760"/>
          </a:xfrm>
        </p:spPr>
        <p:txBody>
          <a:bodyPr>
            <a:normAutofit/>
          </a:bodyPr>
          <a:lstStyle>
            <a:lvl1pPr marL="0" indent="0" algn="ctr">
              <a:buNone/>
              <a:defRPr sz="27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3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01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5331206" y="0"/>
            <a:ext cx="38127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5813805" y="643468"/>
            <a:ext cx="2607819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0091" y="643467"/>
            <a:ext cx="4128515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3423" y="6356351"/>
            <a:ext cx="189209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996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16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117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86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11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5255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9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58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49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81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121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391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53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098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893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48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07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1"/>
            <a:ext cx="9144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768096"/>
            <a:ext cx="7701534" cy="3136392"/>
          </a:xfrm>
        </p:spPr>
        <p:txBody>
          <a:bodyPr anchor="b">
            <a:normAutofit/>
          </a:bodyPr>
          <a:lstStyle>
            <a:lvl1pPr>
              <a:defRPr sz="54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90" y="4544568"/>
            <a:ext cx="7701534" cy="1545336"/>
          </a:xfrm>
        </p:spPr>
        <p:txBody>
          <a:bodyPr>
            <a:normAutofit/>
          </a:bodyPr>
          <a:lstStyle>
            <a:lvl1pPr marL="0" indent="0">
              <a:buNone/>
              <a:defRPr sz="27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173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90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733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857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3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090" y="2587752"/>
            <a:ext cx="361188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9744" y="2583371"/>
            <a:ext cx="361188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7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91" y="2587752"/>
            <a:ext cx="3614166" cy="892048"/>
          </a:xfrm>
        </p:spPr>
        <p:txBody>
          <a:bodyPr anchor="ctr"/>
          <a:lstStyle>
            <a:lvl1pPr marL="0" indent="0">
              <a:buNone/>
              <a:defRPr sz="1950" b="0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090" y="3594538"/>
            <a:ext cx="3614166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07458" y="2587752"/>
            <a:ext cx="3614166" cy="892048"/>
          </a:xfrm>
        </p:spPr>
        <p:txBody>
          <a:bodyPr anchor="ctr"/>
          <a:lstStyle>
            <a:lvl1pPr marL="0" indent="0">
              <a:buNone/>
              <a:defRPr sz="1950" b="0" cap="all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07458" y="3594538"/>
            <a:ext cx="3614166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6296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9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9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2591850"/>
            <a:ext cx="4534233" cy="359359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0090" y="2591851"/>
            <a:ext cx="2858929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233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4928602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26978" y="2587752"/>
            <a:ext cx="2994642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3547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1"/>
            <a:ext cx="9144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317814"/>
            <a:ext cx="7701534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90" y="2587752"/>
            <a:ext cx="7701534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7790" y="6356351"/>
            <a:ext cx="2427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900" spc="38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0090" y="6356351"/>
            <a:ext cx="41285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 cap="all" spc="38" baseline="0">
                <a:solidFill>
                  <a:schemeClr val="tx1"/>
                </a:solidFill>
              </a:defRPr>
            </a:lvl1pPr>
          </a:lstStyle>
          <a:p>
            <a:endParaRPr lang="en-US" spc="38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22108" y="6356351"/>
            <a:ext cx="6995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55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950" kern="1200" cap="all" spc="9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1000"/>
        </a:lnSpc>
        <a:spcBef>
          <a:spcPts val="525"/>
        </a:spcBef>
        <a:spcAft>
          <a:spcPts val="525"/>
        </a:spcAft>
        <a:buFont typeface="Arial" panose="020B0604020202020204" pitchFamily="34" charset="0"/>
        <a:buNone/>
        <a:defRPr sz="1950" kern="1200" spc="38" baseline="0">
          <a:solidFill>
            <a:schemeClr val="tx1"/>
          </a:solidFill>
          <a:latin typeface="+mn-lt"/>
          <a:ea typeface="+mn-ea"/>
          <a:cs typeface="+mn-cs"/>
        </a:defRPr>
      </a:lvl1pPr>
      <a:lvl2pPr marL="205740" indent="-205740" algn="l" defTabSz="685800" rtl="0" eaLnBrk="1" latinLnBrk="0" hangingPunct="1">
        <a:lnSpc>
          <a:spcPct val="101000"/>
        </a:lnSpc>
        <a:spcBef>
          <a:spcPts val="300"/>
        </a:spcBef>
        <a:spcAft>
          <a:spcPts val="300"/>
        </a:spcAft>
        <a:buClrTx/>
        <a:buFont typeface="Wingdings" panose="05000000000000000000" pitchFamily="2" charset="2"/>
        <a:buChar char="§"/>
        <a:defRPr sz="1725" kern="1200" spc="38" baseline="0">
          <a:solidFill>
            <a:schemeClr val="tx1"/>
          </a:solidFill>
          <a:latin typeface="+mn-lt"/>
          <a:ea typeface="+mn-ea"/>
          <a:cs typeface="+mn-cs"/>
        </a:defRPr>
      </a:lvl2pPr>
      <a:lvl3pPr marL="205740" indent="0" algn="l" defTabSz="685800" rtl="0" eaLnBrk="1" latinLnBrk="0" hangingPunct="1">
        <a:lnSpc>
          <a:spcPct val="101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350" b="1" kern="1200" spc="38" baseline="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205740" algn="l" defTabSz="685800" rtl="0" eaLnBrk="1" latinLnBrk="0" hangingPunct="1">
        <a:lnSpc>
          <a:spcPct val="101000"/>
        </a:lnSpc>
        <a:spcBef>
          <a:spcPts val="300"/>
        </a:spcBef>
        <a:spcAft>
          <a:spcPts val="300"/>
        </a:spcAft>
        <a:buClrTx/>
        <a:buFont typeface="Wingdings" panose="05000000000000000000" pitchFamily="2" charset="2"/>
        <a:buChar char="§"/>
        <a:defRPr sz="1350" kern="1200" spc="38" baseline="0">
          <a:solidFill>
            <a:schemeClr val="tx1"/>
          </a:solidFill>
          <a:latin typeface="+mn-lt"/>
          <a:ea typeface="+mn-ea"/>
          <a:cs typeface="+mn-cs"/>
        </a:defRPr>
      </a:lvl4pPr>
      <a:lvl5pPr marL="445770" indent="0" algn="l" defTabSz="685800" rtl="0" eaLnBrk="1" latinLnBrk="0" hangingPunct="1">
        <a:lnSpc>
          <a:spcPct val="101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350" b="1" kern="1200" spc="38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41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5/4/2022</a:t>
            </a:fld>
            <a:endParaRPr lang="en-US" spc="38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pc="38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21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F456F1-4591-B7B6-EEFA-CD0C86A2B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06" b="15523"/>
          <a:stretch/>
        </p:blipFill>
        <p:spPr>
          <a:xfrm>
            <a:off x="15" y="857257"/>
            <a:ext cx="9143985" cy="514349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816E978-1809-4EE5-9DFC-90ECA301A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293352"/>
            <a:ext cx="3444203" cy="9144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DF8727BC-2A2C-78DC-E201-68F97EDC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090" y="3618341"/>
            <a:ext cx="7701534" cy="1163172"/>
          </a:xfrm>
        </p:spPr>
        <p:txBody>
          <a:bodyPr anchor="b">
            <a:normAutofit fontScale="90000"/>
          </a:bodyPr>
          <a:lstStyle/>
          <a:p>
            <a:r>
              <a:rPr lang="en-US" sz="2625">
                <a:solidFill>
                  <a:srgbClr val="FFFFFF"/>
                </a:solidFill>
              </a:rPr>
              <a:t>Mastering CarRacing-v0 and Snake Game using Off-Policy Deep Reinforcement Learning Algorithms</a:t>
            </a:r>
            <a:endParaRPr lang="tr-TR" sz="2625">
              <a:solidFill>
                <a:srgbClr val="FFFFFF"/>
              </a:solidFill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22263B0-7A96-EFCA-14C4-3897647CE8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90" y="4912415"/>
            <a:ext cx="7701534" cy="471115"/>
          </a:xfrm>
        </p:spPr>
        <p:txBody>
          <a:bodyPr anchor="t">
            <a:normAutofit/>
          </a:bodyPr>
          <a:lstStyle/>
          <a:p>
            <a:pPr>
              <a:lnSpc>
                <a:spcPct val="91000"/>
              </a:lnSpc>
            </a:pPr>
            <a:r>
              <a:rPr lang="tr-TR" sz="900"/>
              <a:t>Nurullah Sevim</a:t>
            </a:r>
          </a:p>
          <a:p>
            <a:pPr>
              <a:lnSpc>
                <a:spcPct val="91000"/>
              </a:lnSpc>
            </a:pPr>
            <a:r>
              <a:rPr lang="tr-TR" sz="900"/>
              <a:t>Furkan Burak Mutlu</a:t>
            </a:r>
          </a:p>
        </p:txBody>
      </p:sp>
    </p:spTree>
    <p:extLst>
      <p:ext uri="{BB962C8B-B14F-4D97-AF65-F5344CB8AC3E}">
        <p14:creationId xmlns:p14="http://schemas.microsoft.com/office/powerpoint/2010/main" val="22786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03AF2D-5F4F-9717-DCFA-DDA15781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5" y="585216"/>
            <a:ext cx="5329309" cy="1499616"/>
          </a:xfrm>
        </p:spPr>
        <p:txBody>
          <a:bodyPr>
            <a:normAutofit/>
          </a:bodyPr>
          <a:lstStyle/>
          <a:p>
            <a:r>
              <a:rPr lang="tr-TR" sz="3700" err="1"/>
              <a:t>Envıronments</a:t>
            </a:r>
            <a:br>
              <a:rPr lang="tr-TR" sz="3700"/>
            </a:br>
            <a:br>
              <a:rPr lang="tr-TR" sz="3700"/>
            </a:br>
            <a:r>
              <a:rPr lang="tr-TR" sz="3700" err="1"/>
              <a:t>Snake</a:t>
            </a:r>
            <a:r>
              <a:rPr lang="tr-TR" sz="3700"/>
              <a:t> </a:t>
            </a:r>
            <a:r>
              <a:rPr lang="tr-TR" sz="3700" err="1"/>
              <a:t>game</a:t>
            </a:r>
            <a:endParaRPr lang="tr-TR" sz="37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EE67FE95-2E0D-2635-8DA6-EBAE62268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8096" y="2286000"/>
                <a:ext cx="5329308" cy="4023360"/>
              </a:xfrm>
            </p:spPr>
            <p:txBody>
              <a:bodyPr vert="horz" lIns="45720" tIns="45720" rIns="45720" bIns="45720" rtlCol="0">
                <a:normAutofit/>
              </a:bodyPr>
              <a:lstStyle/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1500" err="1"/>
                  <a:t>Snake</a:t>
                </a:r>
                <a:r>
                  <a:rPr lang="tr-TR" sz="1500"/>
                  <a:t> </a:t>
                </a:r>
                <a:r>
                  <a:rPr lang="tr-TR" sz="1500" err="1"/>
                  <a:t>agent</a:t>
                </a:r>
                <a:r>
                  <a:rPr lang="tr-TR" sz="1500"/>
                  <a:t> </a:t>
                </a:r>
                <a:r>
                  <a:rPr lang="tr-TR" sz="1500" err="1"/>
                  <a:t>consists</a:t>
                </a:r>
                <a:r>
                  <a:rPr lang="tr-TR" sz="1500"/>
                  <a:t> of 4 </a:t>
                </a:r>
                <a:r>
                  <a:rPr lang="tr-TR" sz="1500" err="1"/>
                  <a:t>possible</a:t>
                </a:r>
                <a:r>
                  <a:rPr lang="tr-TR" sz="1500"/>
                  <a:t> </a:t>
                </a:r>
                <a:r>
                  <a:rPr lang="tr-TR" sz="1500" err="1"/>
                  <a:t>action</a:t>
                </a:r>
                <a:r>
                  <a:rPr lang="tr-TR" sz="1500"/>
                  <a:t>: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action_0 =&gt; GO LEFT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action_1 =&gt; GO RIGT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action_2 =&gt; GO UP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action_3 =&gt; GO DOWN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1500"/>
                  <a:t>Agent </a:t>
                </a:r>
                <a:r>
                  <a:rPr lang="tr-TR" sz="1500" err="1"/>
                  <a:t>sees</a:t>
                </a:r>
                <a:r>
                  <a:rPr lang="tr-TR" sz="1500"/>
                  <a:t> a 5-channel </a:t>
                </a:r>
                <a:r>
                  <a:rPr lang="tr-TR" sz="1500" err="1"/>
                  <a:t>gray-scaled</a:t>
                </a:r>
                <a:r>
                  <a:rPr lang="tr-TR" sz="1500"/>
                  <a:t> </a:t>
                </a:r>
                <a:r>
                  <a:rPr lang="tr-TR" sz="1500" err="1"/>
                  <a:t>image</a:t>
                </a:r>
                <a:r>
                  <a:rPr lang="tr-TR" sz="1500"/>
                  <a:t> as </a:t>
                </a:r>
                <a:r>
                  <a:rPr lang="tr-TR" sz="1500" err="1"/>
                  <a:t>its</a:t>
                </a:r>
                <a:r>
                  <a:rPr lang="tr-TR" sz="1500"/>
                  <a:t> </a:t>
                </a:r>
                <a:r>
                  <a:rPr lang="tr-TR" sz="1500" err="1"/>
                  <a:t>state</a:t>
                </a:r>
                <a:r>
                  <a:rPr lang="tr-TR" sz="1500"/>
                  <a:t>. 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- 4 </a:t>
                </a:r>
                <a:r>
                  <a:rPr lang="tr-TR" sz="1500" err="1"/>
                  <a:t>channles</a:t>
                </a:r>
                <a:r>
                  <a:rPr lang="tr-TR" sz="1500"/>
                  <a:t> </a:t>
                </a:r>
                <a:r>
                  <a:rPr lang="tr-TR" sz="1500" err="1"/>
                  <a:t>are</a:t>
                </a:r>
                <a:r>
                  <a:rPr lang="tr-TR" sz="1500"/>
                  <a:t>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last</a:t>
                </a:r>
                <a:r>
                  <a:rPr lang="tr-TR" sz="1500"/>
                  <a:t> 4 </a:t>
                </a:r>
                <a:r>
                  <a:rPr lang="tr-TR" sz="1500" err="1"/>
                  <a:t>frame</a:t>
                </a:r>
                <a:r>
                  <a:rPr lang="tr-TR" sz="1500"/>
                  <a:t> of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snake</a:t>
                </a:r>
                <a:r>
                  <a:rPr lang="tr-TR" sz="1500"/>
                  <a:t> </a:t>
                </a:r>
                <a:r>
                  <a:rPr lang="tr-TR" sz="1500" err="1"/>
                  <a:t>game</a:t>
                </a:r>
                <a:r>
                  <a:rPr lang="tr-TR" sz="1500"/>
                  <a:t>.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- 1 </a:t>
                </a:r>
                <a:r>
                  <a:rPr lang="tr-TR" sz="1500" err="1"/>
                  <a:t>channel</a:t>
                </a:r>
                <a:r>
                  <a:rPr lang="tr-TR" sz="1500"/>
                  <a:t> is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location</a:t>
                </a:r>
                <a:r>
                  <a:rPr lang="tr-TR" sz="1500"/>
                  <a:t> of </a:t>
                </a:r>
                <a:r>
                  <a:rPr lang="tr-TR" sz="1500" err="1"/>
                  <a:t>apple</a:t>
                </a:r>
                <a:r>
                  <a:rPr lang="tr-TR" sz="150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sz="1500" err="1"/>
                  <a:t>Rewards</a:t>
                </a:r>
                <a:r>
                  <a:rPr lang="tr-TR" sz="1500"/>
                  <a:t> </a:t>
                </a:r>
                <a:r>
                  <a:rPr lang="tr-TR" sz="1500" err="1"/>
                  <a:t>are</a:t>
                </a:r>
                <a:r>
                  <a:rPr lang="tr-TR" sz="1500"/>
                  <a:t> </a:t>
                </a:r>
                <a:r>
                  <a:rPr lang="tr-TR" sz="1500" err="1"/>
                  <a:t>given</a:t>
                </a:r>
                <a:r>
                  <a:rPr lang="tr-TR" sz="1500"/>
                  <a:t> as: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</a:t>
                </a:r>
                <a:r>
                  <a:rPr lang="tr-TR" sz="1500" err="1"/>
                  <a:t>moving</a:t>
                </a:r>
                <a:r>
                  <a:rPr lang="tr-TR" sz="1500"/>
                  <a:t> </a:t>
                </a:r>
                <a:r>
                  <a:rPr lang="tr-TR" sz="1500" err="1"/>
                  <a:t>out</a:t>
                </a:r>
                <a:r>
                  <a:rPr lang="tr-TR" sz="1500"/>
                  <a:t> of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screen</a:t>
                </a:r>
                <a:r>
                  <a:rPr lang="tr-TR" sz="1500"/>
                  <a:t> </a:t>
                </a:r>
                <a:r>
                  <a:rPr lang="tr-TR" sz="1500" err="1"/>
                  <a:t>or</a:t>
                </a:r>
                <a:r>
                  <a:rPr lang="tr-TR" sz="1500"/>
                  <a:t> </a:t>
                </a:r>
                <a:r>
                  <a:rPr lang="tr-TR" sz="1500" err="1"/>
                  <a:t>eating</a:t>
                </a:r>
                <a:r>
                  <a:rPr lang="tr-TR" sz="1500"/>
                  <a:t> </a:t>
                </a:r>
                <a:r>
                  <a:rPr lang="tr-TR" sz="1500" err="1"/>
                  <a:t>its</a:t>
                </a:r>
                <a:r>
                  <a:rPr lang="tr-TR" sz="1500"/>
                  <a:t> </a:t>
                </a:r>
                <a:r>
                  <a:rPr lang="tr-TR" sz="1500" err="1"/>
                  <a:t>tail</a:t>
                </a:r>
                <a:r>
                  <a:rPr lang="tr-TR" sz="1500"/>
                  <a:t> =&gt; </a:t>
                </a:r>
                <a:r>
                  <a:rPr lang="tr-TR" sz="1500">
                    <a:latin typeface="Arial" panose="020B0604020202020204" pitchFamily="34" charset="0"/>
                    <a:cs typeface="Arial" panose="020B0604020202020204" pitchFamily="34" charset="0"/>
                  </a:rPr>
                  <a:t>-100 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</a:t>
                </a:r>
                <a:r>
                  <a:rPr lang="tr-TR" sz="1500" err="1"/>
                  <a:t>eating</a:t>
                </a:r>
                <a:r>
                  <a:rPr lang="tr-TR" sz="1500"/>
                  <a:t>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apple</a:t>
                </a:r>
                <a:r>
                  <a:rPr lang="tr-TR" sz="1500"/>
                  <a:t> =&gt; +8</a:t>
                </a:r>
              </a:p>
              <a:p>
                <a:pPr marL="127635" lvl="1" indent="0">
                  <a:buNone/>
                </a:pPr>
                <a:r>
                  <a:rPr lang="tr-TR" sz="150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500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15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tr-TR" sz="15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tr-TR" sz="15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tr-TR" sz="15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tr-TR" sz="15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tr-TR" sz="15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tr-TR" sz="15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tr-TR" sz="15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tr-TR" sz="1500"/>
                  <a:t>  </a:t>
                </a:r>
                <a:r>
                  <a:rPr lang="tr-TR" sz="1500" err="1"/>
                  <a:t>where</a:t>
                </a:r>
                <a:r>
                  <a:rPr lang="tr-TR" sz="1500"/>
                  <a:t> ‘l’ is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length</a:t>
                </a:r>
                <a:r>
                  <a:rPr lang="tr-TR" sz="1500"/>
                  <a:t> of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snake</a:t>
                </a:r>
                <a:r>
                  <a:rPr lang="tr-TR" sz="1500"/>
                  <a:t>, ‘d’ is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distance</a:t>
                </a:r>
                <a:r>
                  <a:rPr lang="tr-TR" sz="1500"/>
                  <a:t> </a:t>
                </a:r>
                <a:r>
                  <a:rPr lang="tr-TR" sz="1500" err="1"/>
                  <a:t>to</a:t>
                </a:r>
                <a:r>
                  <a:rPr lang="tr-TR" sz="1500"/>
                  <a:t> </a:t>
                </a:r>
                <a:r>
                  <a:rPr lang="tr-TR" sz="1500" err="1"/>
                  <a:t>the</a:t>
                </a:r>
                <a:r>
                  <a:rPr lang="tr-TR" sz="1500"/>
                  <a:t> </a:t>
                </a:r>
                <a:r>
                  <a:rPr lang="tr-TR" sz="1500" err="1"/>
                  <a:t>apple</a:t>
                </a:r>
                <a:r>
                  <a:rPr lang="tr-TR" sz="1500"/>
                  <a:t> at time ‘t’</a:t>
                </a:r>
              </a:p>
              <a:p>
                <a:pPr marL="264795" lvl="1">
                  <a:buFont typeface="Wingdings" panose="05000000000000000000" pitchFamily="2" charset="2"/>
                  <a:buChar char="Ø"/>
                </a:pPr>
                <a:endParaRPr lang="tr-TR" sz="1500"/>
              </a:p>
              <a:p>
                <a:endParaRPr lang="tr-TR" sz="1500"/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EE67FE95-2E0D-2635-8DA6-EBAE62268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096" y="2286000"/>
                <a:ext cx="5329308" cy="4023360"/>
              </a:xfrm>
              <a:blipFill>
                <a:blip r:embed="rId2"/>
                <a:stretch>
                  <a:fillRect l="-1144" t="-75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4">
            <a:extLst>
              <a:ext uri="{FF2B5EF4-FFF2-40B4-BE49-F238E27FC236}">
                <a16:creationId xmlns:a16="http://schemas.microsoft.com/office/drawing/2014/main" id="{DB4A1C87-1F87-DD86-C3A4-9A2099D1D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48" y="640080"/>
            <a:ext cx="1812987" cy="1751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0269AF05-FF6D-3A9D-3CC5-DC4A8B06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02" y="2552128"/>
            <a:ext cx="1766880" cy="1752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Resim 6">
            <a:extLst>
              <a:ext uri="{FF2B5EF4-FFF2-40B4-BE49-F238E27FC236}">
                <a16:creationId xmlns:a16="http://schemas.microsoft.com/office/drawing/2014/main" id="{8C0C647C-2D65-912F-59F9-D476B2A8B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338" y="4465806"/>
            <a:ext cx="1595208" cy="1752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709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03AF2D-5F4F-9717-DCFA-DDA157811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Envıronments</a:t>
            </a:r>
            <a:br>
              <a:rPr lang="tr-TR"/>
            </a:br>
            <a:br>
              <a:rPr lang="tr-TR"/>
            </a:br>
            <a:r>
              <a:rPr lang="tr-TR" sz="2400" err="1"/>
              <a:t>Snake</a:t>
            </a:r>
            <a:r>
              <a:rPr lang="tr-TR" sz="2400"/>
              <a:t> </a:t>
            </a:r>
            <a:r>
              <a:rPr lang="tr-TR" sz="2400" err="1"/>
              <a:t>game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67FE95-2E0D-2635-8DA6-EBAE62268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5" cy="539124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Snake</a:t>
            </a:r>
            <a:r>
              <a:rPr lang="tr-TR" dirty="0"/>
              <a:t> </a:t>
            </a:r>
            <a:r>
              <a:rPr lang="tr-TR" dirty="0" err="1"/>
              <a:t>agent</a:t>
            </a:r>
            <a:r>
              <a:rPr lang="tr-TR" dirty="0"/>
              <a:t> </a:t>
            </a:r>
            <a:r>
              <a:rPr lang="tr-TR" dirty="0" err="1"/>
              <a:t>sees</a:t>
            </a:r>
            <a:r>
              <a:rPr lang="tr-TR" dirty="0"/>
              <a:t> 5 </a:t>
            </a:r>
            <a:r>
              <a:rPr lang="tr-TR" dirty="0" err="1"/>
              <a:t>channel</a:t>
            </a:r>
            <a:r>
              <a:rPr lang="tr-TR" dirty="0"/>
              <a:t> </a:t>
            </a:r>
            <a:r>
              <a:rPr lang="tr-TR" dirty="0" err="1"/>
              <a:t>gray-scaled</a:t>
            </a:r>
            <a:r>
              <a:rPr lang="tr-TR" dirty="0"/>
              <a:t> </a:t>
            </a:r>
            <a:r>
              <a:rPr lang="tr-TR" dirty="0" err="1"/>
              <a:t>image</a:t>
            </a:r>
            <a:r>
              <a:rPr lang="tr-TR" dirty="0"/>
              <a:t>:</a:t>
            </a:r>
          </a:p>
          <a:p>
            <a:pPr marL="264795" lvl="1">
              <a:buFont typeface="Wingdings" panose="05000000000000000000" pitchFamily="2" charset="2"/>
              <a:buChar char="Ø"/>
            </a:pPr>
            <a:endParaRPr lang="tr-TR" dirty="0"/>
          </a:p>
          <a:p>
            <a:endParaRPr lang="tr-TR"/>
          </a:p>
          <a:p>
            <a:endParaRPr lang="tr-TR" dirty="0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74FAE90B-8901-1AC8-670C-C5ED16EF753B}"/>
              </a:ext>
            </a:extLst>
          </p:cNvPr>
          <p:cNvGrpSpPr/>
          <p:nvPr/>
        </p:nvGrpSpPr>
        <p:grpSpPr>
          <a:xfrm>
            <a:off x="771704" y="2912247"/>
            <a:ext cx="6947764" cy="1230676"/>
            <a:chOff x="733445" y="3055720"/>
            <a:chExt cx="6947764" cy="1230676"/>
          </a:xfrm>
        </p:grpSpPr>
        <p:pic>
          <p:nvPicPr>
            <p:cNvPr id="7" name="Resim 7">
              <a:extLst>
                <a:ext uri="{FF2B5EF4-FFF2-40B4-BE49-F238E27FC236}">
                  <a16:creationId xmlns:a16="http://schemas.microsoft.com/office/drawing/2014/main" id="{CF0152A2-EA3D-A638-F6E4-78B2B39E0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445" y="3103544"/>
              <a:ext cx="1192418" cy="1182852"/>
            </a:xfrm>
            <a:prstGeom prst="rect">
              <a:avLst/>
            </a:prstGeom>
          </p:spPr>
        </p:pic>
        <p:pic>
          <p:nvPicPr>
            <p:cNvPr id="8" name="Resim 8">
              <a:extLst>
                <a:ext uri="{FF2B5EF4-FFF2-40B4-BE49-F238E27FC236}">
                  <a16:creationId xmlns:a16="http://schemas.microsoft.com/office/drawing/2014/main" id="{0BC9E542-E4D4-5767-CE8E-E0F4A807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4114" y="3099852"/>
              <a:ext cx="1182853" cy="1182853"/>
            </a:xfrm>
            <a:prstGeom prst="rect">
              <a:avLst/>
            </a:prstGeom>
          </p:spPr>
        </p:pic>
        <p:pic>
          <p:nvPicPr>
            <p:cNvPr id="9" name="Resim 9">
              <a:extLst>
                <a:ext uri="{FF2B5EF4-FFF2-40B4-BE49-F238E27FC236}">
                  <a16:creationId xmlns:a16="http://schemas.microsoft.com/office/drawing/2014/main" id="{2ABC512E-CF64-C1FE-FC63-ECC61DA37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32267" y="3055720"/>
              <a:ext cx="1192418" cy="1182853"/>
            </a:xfrm>
            <a:prstGeom prst="rect">
              <a:avLst/>
            </a:prstGeom>
          </p:spPr>
        </p:pic>
        <p:pic>
          <p:nvPicPr>
            <p:cNvPr id="10" name="Resim 10">
              <a:extLst>
                <a:ext uri="{FF2B5EF4-FFF2-40B4-BE49-F238E27FC236}">
                  <a16:creationId xmlns:a16="http://schemas.microsoft.com/office/drawing/2014/main" id="{4ABB2E19-73D8-1A2A-41E2-347876620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531" y="3057565"/>
              <a:ext cx="1182853" cy="1192418"/>
            </a:xfrm>
            <a:prstGeom prst="rect">
              <a:avLst/>
            </a:prstGeom>
          </p:spPr>
        </p:pic>
        <p:pic>
          <p:nvPicPr>
            <p:cNvPr id="11" name="Resim 11">
              <a:extLst>
                <a:ext uri="{FF2B5EF4-FFF2-40B4-BE49-F238E27FC236}">
                  <a16:creationId xmlns:a16="http://schemas.microsoft.com/office/drawing/2014/main" id="{DD0DABC6-18C0-FE43-424D-DEE72BAC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8356" y="3057324"/>
              <a:ext cx="1182853" cy="119241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İçerik Yer Tutucusu 2">
                <a:extLst>
                  <a:ext uri="{FF2B5EF4-FFF2-40B4-BE49-F238E27FC236}">
                    <a16:creationId xmlns:a16="http://schemas.microsoft.com/office/drawing/2014/main" id="{AB8133D2-4900-37AD-14AF-1FBC9B121B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7971" y="4144828"/>
                <a:ext cx="7479542" cy="539124"/>
              </a:xfrm>
              <a:prstGeom prst="rect">
                <a:avLst/>
              </a:prstGeom>
            </p:spPr>
            <p:txBody>
              <a:bodyPr vert="horz" lIns="45720" tIns="45720" rIns="45720" bIns="45720" rtlCol="0" anchor="t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𝑓𝑟𝑎𝑚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  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𝑓𝑟𝑎𝑚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tr-TR"/>
                  <a:t>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𝑓𝑟𝑎𝑚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tr-TR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tr-TR"/>
                  <a:t> </a:t>
                </a:r>
                <a14:m>
                  <m:oMath xmlns:m="http://schemas.openxmlformats.org/officeDocument/2006/math">
                    <m:r>
                      <a:rPr lang="tr-TR" b="0" i="0" smtClean="0"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tr-TR" i="1">
                        <a:latin typeface="Cambria Math" panose="02040503050406030204" pitchFamily="18" charset="0"/>
                      </a:rPr>
                      <m:t>𝑓𝑟𝑎𝑚</m:t>
                    </m:r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tr-TR" b="0" i="1" smtClean="0">
                        <a:latin typeface="Cambria Math" panose="02040503050406030204" pitchFamily="18" charset="0"/>
                      </a:rPr>
                      <m:t>            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𝑎𝑝𝑝𝑙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tr-TR"/>
              </a:p>
              <a:p>
                <a:pPr marL="264795" lvl="1">
                  <a:buFont typeface="Wingdings" panose="05000000000000000000" pitchFamily="2" charset="2"/>
                  <a:buChar char="Ø"/>
                </a:pPr>
                <a:endParaRPr lang="tr-TR" sz="2000"/>
              </a:p>
              <a:p>
                <a:endParaRPr lang="tr-TR"/>
              </a:p>
              <a:p>
                <a:endParaRPr lang="tr-TR" dirty="0"/>
              </a:p>
            </p:txBody>
          </p:sp>
        </mc:Choice>
        <mc:Fallback>
          <p:sp>
            <p:nvSpPr>
              <p:cNvPr id="14" name="İçerik Yer Tutucusu 2">
                <a:extLst>
                  <a:ext uri="{FF2B5EF4-FFF2-40B4-BE49-F238E27FC236}">
                    <a16:creationId xmlns:a16="http://schemas.microsoft.com/office/drawing/2014/main" id="{AB8133D2-4900-37AD-14AF-1FBC9B121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1" y="4144828"/>
                <a:ext cx="7479542" cy="539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25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03AF2D-5F4F-9717-DCFA-DDA15781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426545" cy="1499616"/>
          </a:xfrm>
        </p:spPr>
        <p:txBody>
          <a:bodyPr>
            <a:normAutofit/>
          </a:bodyPr>
          <a:lstStyle/>
          <a:p>
            <a:r>
              <a:rPr lang="tr-TR" sz="3700" err="1"/>
              <a:t>Envıronments</a:t>
            </a:r>
            <a:br>
              <a:rPr lang="tr-TR" sz="3700"/>
            </a:br>
            <a:br>
              <a:rPr lang="tr-TR" sz="3700"/>
            </a:br>
            <a:r>
              <a:rPr lang="tr-TR" sz="3700"/>
              <a:t>car </a:t>
            </a:r>
            <a:r>
              <a:rPr lang="tr-TR" sz="3700" err="1"/>
              <a:t>racıng</a:t>
            </a:r>
            <a:endParaRPr lang="tr-TR" sz="370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67FE95-2E0D-2635-8DA6-EBAE62268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4426545" cy="393192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sz="1700"/>
              <a:t>CarRacing-v0 </a:t>
            </a:r>
            <a:r>
              <a:rPr lang="tr-TR" sz="1700" err="1"/>
              <a:t>agent</a:t>
            </a:r>
            <a:r>
              <a:rPr lang="tr-TR" sz="1700"/>
              <a:t> has 2 </a:t>
            </a:r>
            <a:r>
              <a:rPr lang="tr-TR" sz="1700" err="1"/>
              <a:t>continuous</a:t>
            </a:r>
            <a:r>
              <a:rPr lang="tr-TR" sz="1700"/>
              <a:t> </a:t>
            </a:r>
            <a:r>
              <a:rPr lang="tr-TR" sz="1700" err="1"/>
              <a:t>actions</a:t>
            </a:r>
            <a:r>
              <a:rPr lang="tr-TR" sz="1700"/>
              <a:t>.</a:t>
            </a:r>
          </a:p>
          <a:p>
            <a:pPr marL="127635" lvl="1" indent="0">
              <a:buNone/>
            </a:pPr>
            <a:r>
              <a:rPr lang="tr-TR" sz="1700"/>
              <a:t>- Acceleration-</a:t>
            </a:r>
            <a:r>
              <a:rPr lang="tr-TR" sz="1700" err="1"/>
              <a:t>Brake</a:t>
            </a:r>
            <a:r>
              <a:rPr lang="tr-TR" sz="1700"/>
              <a:t> (-1,1)</a:t>
            </a:r>
          </a:p>
          <a:p>
            <a:pPr marL="127635" lvl="1" indent="0">
              <a:buNone/>
            </a:pPr>
            <a:r>
              <a:rPr lang="tr-TR" sz="1700"/>
              <a:t>- </a:t>
            </a:r>
            <a:r>
              <a:rPr lang="tr-TR" sz="1700" err="1"/>
              <a:t>Steering</a:t>
            </a:r>
            <a:r>
              <a:rPr lang="tr-TR" sz="1700"/>
              <a:t> (-1,1)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sz="1700"/>
              <a:t>CarRacing-v0 </a:t>
            </a:r>
            <a:r>
              <a:rPr lang="tr-TR" sz="1700" err="1"/>
              <a:t>agent</a:t>
            </a:r>
            <a:r>
              <a:rPr lang="tr-TR" sz="1700"/>
              <a:t> has 13 </a:t>
            </a:r>
            <a:r>
              <a:rPr lang="tr-TR" sz="1700" err="1"/>
              <a:t>dimensional</a:t>
            </a:r>
            <a:r>
              <a:rPr lang="tr-TR" sz="1700"/>
              <a:t> </a:t>
            </a:r>
            <a:r>
              <a:rPr lang="tr-TR" sz="1700" err="1"/>
              <a:t>state</a:t>
            </a:r>
            <a:r>
              <a:rPr lang="tr-TR" sz="1700"/>
              <a:t> </a:t>
            </a:r>
            <a:r>
              <a:rPr lang="tr-TR" sz="1700" err="1"/>
              <a:t>vector</a:t>
            </a:r>
            <a:r>
              <a:rPr lang="tr-TR" sz="1700"/>
              <a:t>. </a:t>
            </a:r>
          </a:p>
          <a:p>
            <a:pPr marL="127635" lvl="1" indent="0">
              <a:buNone/>
            </a:pPr>
            <a:r>
              <a:rPr lang="tr-TR" sz="1700"/>
              <a:t>- 7 </a:t>
            </a:r>
            <a:r>
              <a:rPr lang="tr-TR" sz="1700" err="1"/>
              <a:t>normalized</a:t>
            </a:r>
            <a:r>
              <a:rPr lang="tr-TR" sz="1700"/>
              <a:t> </a:t>
            </a:r>
            <a:r>
              <a:rPr lang="tr-TR" sz="1700" err="1"/>
              <a:t>lidar</a:t>
            </a:r>
            <a:r>
              <a:rPr lang="tr-TR" sz="1700"/>
              <a:t> </a:t>
            </a:r>
            <a:r>
              <a:rPr lang="tr-TR" sz="1700" err="1"/>
              <a:t>distances</a:t>
            </a:r>
            <a:r>
              <a:rPr lang="tr-TR" sz="1700"/>
              <a:t> </a:t>
            </a:r>
          </a:p>
          <a:p>
            <a:pPr marL="127635" lvl="1" indent="0">
              <a:buNone/>
            </a:pPr>
            <a:r>
              <a:rPr lang="tr-TR" sz="1700"/>
              <a:t>- car </a:t>
            </a:r>
            <a:r>
              <a:rPr lang="tr-TR" sz="1700" err="1"/>
              <a:t>position</a:t>
            </a:r>
            <a:r>
              <a:rPr lang="tr-TR" sz="1700"/>
              <a:t> </a:t>
            </a:r>
            <a:r>
              <a:rPr lang="tr-TR" sz="1700" err="1"/>
              <a:t>angle</a:t>
            </a:r>
            <a:endParaRPr lang="tr-TR" sz="1700"/>
          </a:p>
          <a:p>
            <a:pPr marL="127635" lvl="1" indent="0">
              <a:buNone/>
            </a:pPr>
            <a:r>
              <a:rPr lang="tr-TR" sz="1700"/>
              <a:t>- car </a:t>
            </a:r>
            <a:r>
              <a:rPr lang="tr-TR" sz="1700" err="1"/>
              <a:t>angular</a:t>
            </a:r>
            <a:r>
              <a:rPr lang="tr-TR" sz="1700"/>
              <a:t> damping</a:t>
            </a:r>
          </a:p>
          <a:p>
            <a:pPr marL="127635" lvl="1" indent="0">
              <a:buNone/>
            </a:pPr>
            <a:r>
              <a:rPr lang="tr-TR" sz="1700"/>
              <a:t>- car </a:t>
            </a:r>
            <a:r>
              <a:rPr lang="tr-TR" sz="1700" err="1"/>
              <a:t>angular</a:t>
            </a:r>
            <a:r>
              <a:rPr lang="tr-TR" sz="1700"/>
              <a:t> </a:t>
            </a:r>
            <a:r>
              <a:rPr lang="tr-TR" sz="1700" err="1"/>
              <a:t>velocity</a:t>
            </a:r>
            <a:endParaRPr lang="tr-TR" sz="1700"/>
          </a:p>
          <a:p>
            <a:pPr marL="127635" lvl="1" indent="0">
              <a:buNone/>
            </a:pPr>
            <a:r>
              <a:rPr lang="tr-TR" sz="1700"/>
              <a:t>- car </a:t>
            </a:r>
            <a:r>
              <a:rPr lang="tr-TR" sz="1700" err="1"/>
              <a:t>linear</a:t>
            </a:r>
            <a:r>
              <a:rPr lang="tr-TR" sz="1700"/>
              <a:t> </a:t>
            </a:r>
            <a:r>
              <a:rPr lang="tr-TR" sz="1700" err="1"/>
              <a:t>velocity</a:t>
            </a:r>
            <a:r>
              <a:rPr lang="tr-TR" sz="1700"/>
              <a:t> on x </a:t>
            </a:r>
            <a:r>
              <a:rPr lang="tr-TR" sz="1700" err="1"/>
              <a:t>direction</a:t>
            </a:r>
            <a:endParaRPr lang="tr-TR" sz="1700"/>
          </a:p>
          <a:p>
            <a:pPr marL="127635" lvl="1" indent="0">
              <a:buNone/>
            </a:pPr>
            <a:r>
              <a:rPr lang="tr-TR" sz="1700">
                <a:ea typeface="+mn-lt"/>
                <a:cs typeface="+mn-lt"/>
              </a:rPr>
              <a:t>- car </a:t>
            </a:r>
            <a:r>
              <a:rPr lang="tr-TR" sz="1700" err="1">
                <a:ea typeface="+mn-lt"/>
                <a:cs typeface="+mn-lt"/>
              </a:rPr>
              <a:t>linear</a:t>
            </a:r>
            <a:r>
              <a:rPr lang="tr-TR" sz="1700">
                <a:ea typeface="+mn-lt"/>
                <a:cs typeface="+mn-lt"/>
              </a:rPr>
              <a:t> </a:t>
            </a:r>
            <a:r>
              <a:rPr lang="tr-TR" sz="1700" err="1">
                <a:ea typeface="+mn-lt"/>
                <a:cs typeface="+mn-lt"/>
              </a:rPr>
              <a:t>velocity</a:t>
            </a:r>
            <a:r>
              <a:rPr lang="tr-TR" sz="1700">
                <a:ea typeface="+mn-lt"/>
                <a:cs typeface="+mn-lt"/>
              </a:rPr>
              <a:t> on y </a:t>
            </a:r>
            <a:r>
              <a:rPr lang="tr-TR" sz="1700" err="1">
                <a:ea typeface="+mn-lt"/>
                <a:cs typeface="+mn-lt"/>
              </a:rPr>
              <a:t>direction</a:t>
            </a:r>
            <a:endParaRPr lang="tr-TR" sz="1700"/>
          </a:p>
          <a:p>
            <a:pPr marL="127635" lvl="1" indent="0">
              <a:buNone/>
            </a:pPr>
            <a:r>
              <a:rPr lang="tr-TR" sz="1700"/>
              <a:t>- car </a:t>
            </a:r>
            <a:r>
              <a:rPr lang="tr-TR" sz="1700" err="1"/>
              <a:t>linear</a:t>
            </a:r>
            <a:r>
              <a:rPr lang="tr-TR" sz="1700"/>
              <a:t> damping</a:t>
            </a:r>
          </a:p>
          <a:p>
            <a:endParaRPr lang="tr-TR" sz="1700"/>
          </a:p>
        </p:txBody>
      </p:sp>
      <p:pic>
        <p:nvPicPr>
          <p:cNvPr id="4" name="Resim 4" descr="metin, vitrin, ekran görüntüsü, vektör grafikler içeren bir resim&#10;&#10;Açıklama otomatik olarak oluşturuldu">
            <a:extLst>
              <a:ext uri="{FF2B5EF4-FFF2-40B4-BE49-F238E27FC236}">
                <a16:creationId xmlns:a16="http://schemas.microsoft.com/office/drawing/2014/main" id="{C05D6DAF-4E3B-8121-6ACF-D2496B29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39" y="432542"/>
            <a:ext cx="2999740" cy="3059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7374B0F-D22D-FB58-A27C-72F5A2110C8C}"/>
              </a:ext>
            </a:extLst>
          </p:cNvPr>
          <p:cNvSpPr txBox="1">
            <a:spLocks/>
          </p:cNvSpPr>
          <p:nvPr/>
        </p:nvSpPr>
        <p:spPr>
          <a:xfrm>
            <a:off x="5494518" y="3819491"/>
            <a:ext cx="3638181" cy="194243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tr-TR" sz="1700" dirty="0" err="1"/>
              <a:t>Rewards</a:t>
            </a:r>
            <a:r>
              <a:rPr lang="tr-TR" sz="1700" dirty="0"/>
              <a:t> </a:t>
            </a:r>
            <a:r>
              <a:rPr lang="tr-TR" sz="1700" dirty="0" err="1"/>
              <a:t>are</a:t>
            </a:r>
            <a:r>
              <a:rPr lang="tr-TR" sz="1700" dirty="0"/>
              <a:t> </a:t>
            </a:r>
            <a:r>
              <a:rPr lang="tr-TR" sz="1700" dirty="0" err="1"/>
              <a:t>defined</a:t>
            </a:r>
            <a:r>
              <a:rPr lang="tr-TR" sz="1700" dirty="0"/>
              <a:t> as:</a:t>
            </a:r>
            <a:endParaRPr lang="tr-TR" dirty="0"/>
          </a:p>
          <a:p>
            <a:pPr marL="127635" lvl="1" indent="0">
              <a:buNone/>
            </a:pPr>
            <a:r>
              <a:rPr lang="tr-TR" sz="1300" dirty="0"/>
              <a:t>- -0.1 </a:t>
            </a:r>
            <a:r>
              <a:rPr lang="tr-TR" sz="1300" dirty="0" err="1"/>
              <a:t>for</a:t>
            </a:r>
            <a:r>
              <a:rPr lang="tr-TR" sz="1300" dirty="0"/>
              <a:t> </a:t>
            </a:r>
            <a:r>
              <a:rPr lang="tr-TR" sz="1300" dirty="0" err="1"/>
              <a:t>every</a:t>
            </a:r>
            <a:r>
              <a:rPr lang="tr-TR" sz="1300" dirty="0"/>
              <a:t> step (</a:t>
            </a:r>
            <a:r>
              <a:rPr lang="tr-TR" sz="1300" dirty="0" err="1"/>
              <a:t>to</a:t>
            </a:r>
            <a:r>
              <a:rPr lang="tr-TR" sz="1300" dirty="0"/>
              <a:t> </a:t>
            </a:r>
            <a:r>
              <a:rPr lang="tr-TR" sz="1300" dirty="0" err="1"/>
              <a:t>encourage</a:t>
            </a:r>
            <a:r>
              <a:rPr lang="tr-TR" sz="1300" dirty="0"/>
              <a:t> </a:t>
            </a:r>
            <a:r>
              <a:rPr lang="tr-TR" sz="1300" dirty="0" err="1"/>
              <a:t>faster</a:t>
            </a:r>
            <a:r>
              <a:rPr lang="tr-TR" sz="1300" dirty="0"/>
              <a:t> </a:t>
            </a:r>
            <a:r>
              <a:rPr lang="tr-TR" sz="1300" dirty="0" err="1"/>
              <a:t>driving</a:t>
            </a:r>
            <a:r>
              <a:rPr lang="tr-TR" sz="1300" dirty="0"/>
              <a:t>)</a:t>
            </a:r>
          </a:p>
          <a:p>
            <a:pPr marL="127635" lvl="1" indent="0">
              <a:buNone/>
            </a:pPr>
            <a:r>
              <a:rPr lang="tr-TR" sz="1300" dirty="0"/>
              <a:t>- -100 </a:t>
            </a:r>
            <a:r>
              <a:rPr lang="tr-TR" sz="1300" dirty="0" err="1"/>
              <a:t>if</a:t>
            </a:r>
            <a:r>
              <a:rPr lang="tr-TR" sz="1300" dirty="0"/>
              <a:t> car is </a:t>
            </a:r>
            <a:r>
              <a:rPr lang="tr-TR" sz="1300" dirty="0" err="1"/>
              <a:t>out</a:t>
            </a:r>
            <a:r>
              <a:rPr lang="tr-TR" sz="1300" dirty="0"/>
              <a:t> of </a:t>
            </a:r>
            <a:r>
              <a:rPr lang="tr-TR" sz="1300" dirty="0" err="1"/>
              <a:t>track</a:t>
            </a:r>
            <a:endParaRPr lang="tr-TR" sz="1300" dirty="0"/>
          </a:p>
          <a:p>
            <a:pPr marL="0" indent="0">
              <a:buNone/>
            </a:pPr>
            <a:endParaRPr lang="tr-TR" sz="1700" dirty="0"/>
          </a:p>
          <a:p>
            <a:endParaRPr lang="tr-TR" sz="1700"/>
          </a:p>
        </p:txBody>
      </p:sp>
    </p:spTree>
    <p:extLst>
      <p:ext uri="{BB962C8B-B14F-4D97-AF65-F5344CB8AC3E}">
        <p14:creationId xmlns:p14="http://schemas.microsoft.com/office/powerpoint/2010/main" val="813297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13062C1-83E6-3F9E-728B-F6368CA7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Results</a:t>
            </a:r>
            <a:br>
              <a:rPr lang="tr-TR"/>
            </a:br>
            <a:br>
              <a:rPr lang="tr-TR"/>
            </a:br>
            <a:r>
              <a:rPr lang="tr-TR" sz="2400" dirty="0" err="1"/>
              <a:t>snake</a:t>
            </a:r>
            <a:r>
              <a:rPr lang="tr-TR" sz="2400" dirty="0"/>
              <a:t> </a:t>
            </a:r>
            <a:r>
              <a:rPr lang="tr-TR" sz="2400" dirty="0" err="1"/>
              <a:t>game</a:t>
            </a:r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C4D755F9-0481-B109-5182-0985CEA3730B}"/>
              </a:ext>
            </a:extLst>
          </p:cNvPr>
          <p:cNvSpPr txBox="1">
            <a:spLocks/>
          </p:cNvSpPr>
          <p:nvPr/>
        </p:nvSpPr>
        <p:spPr>
          <a:xfrm>
            <a:off x="683731" y="5403006"/>
            <a:ext cx="3888269" cy="458289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Figure</a:t>
            </a:r>
            <a:r>
              <a:rPr lang="tr-TR" dirty="0"/>
              <a:t> 1: Evaluation </a:t>
            </a:r>
            <a:r>
              <a:rPr lang="tr-TR" dirty="0" err="1"/>
              <a:t>returns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 </a:t>
            </a:r>
            <a:r>
              <a:rPr lang="tr-TR" dirty="0" err="1"/>
              <a:t>every</a:t>
            </a:r>
            <a:r>
              <a:rPr lang="tr-TR" dirty="0"/>
              <a:t> 2000 </a:t>
            </a:r>
            <a:r>
              <a:rPr lang="tr-TR" dirty="0" err="1"/>
              <a:t>steps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training</a:t>
            </a:r>
            <a:endParaRPr lang="tr-TR"/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3D412F5C-F14C-3CC8-6ED5-488B07FF63BC}"/>
              </a:ext>
            </a:extLst>
          </p:cNvPr>
          <p:cNvSpPr txBox="1">
            <a:spLocks/>
          </p:cNvSpPr>
          <p:nvPr/>
        </p:nvSpPr>
        <p:spPr>
          <a:xfrm>
            <a:off x="4725736" y="5374257"/>
            <a:ext cx="3888269" cy="458289"/>
          </a:xfrm>
          <a:prstGeom prst="rect">
            <a:avLst/>
          </a:prstGeom>
        </p:spPr>
        <p:txBody>
          <a:bodyPr vert="horz" lIns="45720" tIns="45720" rIns="45720" bIns="45720" rtlCol="0" anchor="t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err="1"/>
              <a:t>Figure</a:t>
            </a:r>
            <a:r>
              <a:rPr lang="tr-TR" dirty="0"/>
              <a:t> 2: Evaluation </a:t>
            </a:r>
            <a:r>
              <a:rPr lang="tr-TR" dirty="0" err="1"/>
              <a:t>scores</a:t>
            </a:r>
            <a:r>
              <a:rPr lang="tr-TR" dirty="0"/>
              <a:t> (</a:t>
            </a:r>
            <a:r>
              <a:rPr lang="tr-TR" dirty="0" err="1"/>
              <a:t>number</a:t>
            </a:r>
            <a:r>
              <a:rPr lang="tr-TR" dirty="0"/>
              <a:t> of </a:t>
            </a:r>
            <a:r>
              <a:rPr lang="tr-TR" err="1"/>
              <a:t>apples</a:t>
            </a:r>
            <a:r>
              <a:rPr lang="tr-TR"/>
              <a:t> </a:t>
            </a:r>
            <a:r>
              <a:rPr lang="tr-TR" err="1"/>
              <a:t>eaten</a:t>
            </a:r>
            <a:r>
              <a:rPr lang="tr-TR" dirty="0"/>
              <a:t>) </a:t>
            </a:r>
            <a:r>
              <a:rPr lang="tr-TR" dirty="0" err="1"/>
              <a:t>for</a:t>
            </a:r>
            <a:r>
              <a:rPr lang="tr-TR" dirty="0"/>
              <a:t> </a:t>
            </a:r>
            <a:r>
              <a:rPr lang="tr-TR" dirty="0" err="1"/>
              <a:t>every</a:t>
            </a:r>
            <a:r>
              <a:rPr lang="tr-TR" dirty="0"/>
              <a:t> 2000 </a:t>
            </a:r>
            <a:r>
              <a:rPr lang="tr-TR" dirty="0" err="1"/>
              <a:t>steps</a:t>
            </a:r>
            <a:r>
              <a:rPr lang="tr-TR" dirty="0"/>
              <a:t> </a:t>
            </a:r>
            <a:r>
              <a:rPr lang="tr-TR" dirty="0" err="1"/>
              <a:t>during</a:t>
            </a:r>
            <a:r>
              <a:rPr lang="tr-TR" dirty="0"/>
              <a:t> </a:t>
            </a:r>
            <a:r>
              <a:rPr lang="tr-TR" dirty="0" err="1"/>
              <a:t>training</a:t>
            </a:r>
            <a:endParaRPr lang="tr-TR" dirty="0"/>
          </a:p>
        </p:txBody>
      </p:sp>
      <p:pic>
        <p:nvPicPr>
          <p:cNvPr id="11" name="İçerik Yer Tutucusu 10">
            <a:extLst>
              <a:ext uri="{FF2B5EF4-FFF2-40B4-BE49-F238E27FC236}">
                <a16:creationId xmlns:a16="http://schemas.microsoft.com/office/drawing/2014/main" id="{6B8416CC-8AED-5235-4873-D45B9C051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" t="10159" r="7738" b="2540"/>
          <a:stretch/>
        </p:blipFill>
        <p:spPr>
          <a:xfrm>
            <a:off x="529995" y="2656937"/>
            <a:ext cx="4031119" cy="2717320"/>
          </a:xfr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791367B8-B01D-D25E-2626-B20E4C04E8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9" t="9776" r="9080" b="3366"/>
          <a:stretch/>
        </p:blipFill>
        <p:spPr>
          <a:xfrm>
            <a:off x="4725737" y="2656937"/>
            <a:ext cx="3888268" cy="274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82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8F222B2-E4B7-ADA4-688B-1480B4F01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err="1"/>
              <a:t>Results</a:t>
            </a:r>
            <a:br>
              <a:rPr lang="tr-TR"/>
            </a:br>
            <a:br>
              <a:rPr lang="tr-TR"/>
            </a:br>
            <a:r>
              <a:rPr lang="tr-TR" sz="2400"/>
              <a:t>car </a:t>
            </a:r>
            <a:r>
              <a:rPr lang="tr-TR" sz="2400" err="1"/>
              <a:t>racıng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72A0FB-FF2E-BC73-A37F-9769B6FF0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025" y="5470071"/>
            <a:ext cx="7290055" cy="920932"/>
          </a:xfrm>
        </p:spPr>
        <p:txBody>
          <a:bodyPr vert="horz" lIns="45720" tIns="45720" rIns="45720" bIns="45720" rtlCol="0" anchor="t">
            <a:normAutofit/>
          </a:bodyPr>
          <a:lstStyle/>
          <a:p>
            <a:pPr algn="ctr"/>
            <a:r>
              <a:rPr lang="tr-TR" sz="1800" dirty="0" err="1"/>
              <a:t>Figure</a:t>
            </a:r>
            <a:r>
              <a:rPr lang="tr-TR" sz="1800" dirty="0"/>
              <a:t> 3: </a:t>
            </a:r>
            <a:r>
              <a:rPr lang="tr-TR" sz="1800" dirty="0" err="1"/>
              <a:t>evaluation</a:t>
            </a:r>
            <a:r>
              <a:rPr lang="tr-TR" sz="1800" dirty="0"/>
              <a:t> </a:t>
            </a:r>
            <a:r>
              <a:rPr lang="tr-TR" sz="1800" dirty="0" err="1"/>
              <a:t>returns</a:t>
            </a:r>
            <a:r>
              <a:rPr lang="tr-TR" sz="1800" dirty="0"/>
              <a:t> </a:t>
            </a:r>
            <a:r>
              <a:rPr lang="tr-TR" sz="1800" dirty="0" err="1"/>
              <a:t>for</a:t>
            </a:r>
            <a:r>
              <a:rPr lang="tr-TR" sz="1800" dirty="0"/>
              <a:t> </a:t>
            </a:r>
            <a:r>
              <a:rPr lang="tr-TR" sz="1800" dirty="0" err="1"/>
              <a:t>every</a:t>
            </a:r>
            <a:r>
              <a:rPr lang="tr-TR" sz="1800" dirty="0"/>
              <a:t> 3000 </a:t>
            </a:r>
            <a:r>
              <a:rPr lang="tr-TR" sz="1800" dirty="0" err="1"/>
              <a:t>steps</a:t>
            </a:r>
            <a:r>
              <a:rPr lang="tr-TR" sz="1800" dirty="0"/>
              <a:t> </a:t>
            </a:r>
            <a:r>
              <a:rPr lang="tr-TR" sz="1800" dirty="0" err="1"/>
              <a:t>during</a:t>
            </a:r>
            <a:r>
              <a:rPr lang="tr-TR" sz="1800" dirty="0"/>
              <a:t> </a:t>
            </a:r>
            <a:r>
              <a:rPr lang="tr-TR" sz="1800" dirty="0" err="1"/>
              <a:t>training</a:t>
            </a:r>
            <a:r>
              <a:rPr lang="tr-TR" sz="1800" dirty="0"/>
              <a:t>. </a:t>
            </a:r>
            <a:endParaRPr lang="tr-TR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A9E356EE-A24D-9CF3-28B1-01EC9027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2" y="2077811"/>
            <a:ext cx="4471306" cy="34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pisode2_badexample">
            <a:hlinkClick r:id="" action="ppaction://media"/>
            <a:extLst>
              <a:ext uri="{FF2B5EF4-FFF2-40B4-BE49-F238E27FC236}">
                <a16:creationId xmlns:a16="http://schemas.microsoft.com/office/drawing/2014/main" id="{0AFAC237-03BD-2A3C-9A71-62D984A768D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65144.2708"/>
                </p14:media>
              </p:ext>
            </p:extLst>
          </p:nvPr>
        </p:nvPicPr>
        <p:blipFill rotWithShape="1">
          <a:blip r:embed="rId4"/>
          <a:srcRect l="36068" t="9650"/>
          <a:stretch>
            <a:fillRect/>
          </a:stretch>
        </p:blipFill>
        <p:spPr>
          <a:xfrm>
            <a:off x="-241" y="500331"/>
            <a:ext cx="9144241" cy="6363723"/>
          </a:xfr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E37DB582-0405-62E8-60B2-4A272AACA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7200"/>
            <a:ext cx="7290054" cy="1499616"/>
          </a:xfrm>
        </p:spPr>
        <p:txBody>
          <a:bodyPr>
            <a:normAutofit/>
          </a:bodyPr>
          <a:lstStyle/>
          <a:p>
            <a:r>
              <a:rPr lang="tr-TR" sz="2400" err="1"/>
              <a:t>Snake</a:t>
            </a:r>
            <a:r>
              <a:rPr lang="tr-TR" sz="2400"/>
              <a:t> </a:t>
            </a:r>
            <a:r>
              <a:rPr lang="tr-TR" sz="2400" err="1"/>
              <a:t>game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955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A09CE7-D142-30DB-63BA-87EC3E77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7200"/>
            <a:ext cx="7290054" cy="1499616"/>
          </a:xfrm>
        </p:spPr>
        <p:txBody>
          <a:bodyPr>
            <a:normAutofit/>
          </a:bodyPr>
          <a:lstStyle/>
          <a:p>
            <a:r>
              <a:rPr lang="tr-TR" sz="2400" err="1"/>
              <a:t>Snake</a:t>
            </a:r>
            <a:r>
              <a:rPr lang="tr-TR" sz="2400"/>
              <a:t> </a:t>
            </a:r>
            <a:r>
              <a:rPr lang="tr-TR" sz="2400" err="1"/>
              <a:t>game</a:t>
            </a:r>
            <a:endParaRPr lang="tr-TR"/>
          </a:p>
        </p:txBody>
      </p:sp>
      <p:pic>
        <p:nvPicPr>
          <p:cNvPr id="4" name="episode6_no_optionthandie">
            <a:hlinkClick r:id="" action="ppaction://media"/>
            <a:extLst>
              <a:ext uri="{FF2B5EF4-FFF2-40B4-BE49-F238E27FC236}">
                <a16:creationId xmlns:a16="http://schemas.microsoft.com/office/drawing/2014/main" id="{717AA27B-FB0B-A2EE-B048-841B7F2CADB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103" t="9435"/>
          <a:stretch/>
        </p:blipFill>
        <p:spPr>
          <a:xfrm>
            <a:off x="1" y="439947"/>
            <a:ext cx="9144000" cy="6418053"/>
          </a:xfrm>
        </p:spPr>
      </p:pic>
    </p:spTree>
    <p:extLst>
      <p:ext uri="{BB962C8B-B14F-4D97-AF65-F5344CB8AC3E}">
        <p14:creationId xmlns:p14="http://schemas.microsoft.com/office/powerpoint/2010/main" val="305062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pisode4_fail">
            <a:hlinkClick r:id="" action="ppaction://media"/>
            <a:extLst>
              <a:ext uri="{FF2B5EF4-FFF2-40B4-BE49-F238E27FC236}">
                <a16:creationId xmlns:a16="http://schemas.microsoft.com/office/drawing/2014/main" id="{04C32588-99FC-8B15-6885-C7A93AE0E9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200" r="4"/>
          <a:stretch/>
        </p:blipFill>
        <p:spPr>
          <a:xfrm>
            <a:off x="0" y="439946"/>
            <a:ext cx="9144000" cy="6418053"/>
          </a:xfr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73EE658D-4D18-50EB-3637-20B3414C1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7200"/>
            <a:ext cx="7290054" cy="1499616"/>
          </a:xfrm>
        </p:spPr>
        <p:txBody>
          <a:bodyPr>
            <a:normAutofit/>
          </a:bodyPr>
          <a:lstStyle/>
          <a:p>
            <a:r>
              <a:rPr lang="tr-TR" sz="2400"/>
              <a:t>Car </a:t>
            </a:r>
            <a:r>
              <a:rPr lang="tr-TR" sz="2400" err="1"/>
              <a:t>racıng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15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pisode2">
            <a:hlinkClick r:id="" action="ppaction://media"/>
            <a:extLst>
              <a:ext uri="{FF2B5EF4-FFF2-40B4-BE49-F238E27FC236}">
                <a16:creationId xmlns:a16="http://schemas.microsoft.com/office/drawing/2014/main" id="{8C0A04AA-110F-FD74-4F3E-D735A30AC5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321"/>
          <a:stretch/>
        </p:blipFill>
        <p:spPr>
          <a:xfrm>
            <a:off x="0" y="431320"/>
            <a:ext cx="9144000" cy="6426679"/>
          </a:xfrm>
        </p:spPr>
      </p:pic>
      <p:sp>
        <p:nvSpPr>
          <p:cNvPr id="7" name="Başlık 1">
            <a:extLst>
              <a:ext uri="{FF2B5EF4-FFF2-40B4-BE49-F238E27FC236}">
                <a16:creationId xmlns:a16="http://schemas.microsoft.com/office/drawing/2014/main" id="{2F470093-8426-B457-42DA-A60DE458E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57200"/>
            <a:ext cx="7290054" cy="1499616"/>
          </a:xfrm>
        </p:spPr>
        <p:txBody>
          <a:bodyPr>
            <a:normAutofit/>
          </a:bodyPr>
          <a:lstStyle/>
          <a:p>
            <a:r>
              <a:rPr lang="tr-TR" sz="2400"/>
              <a:t>Car </a:t>
            </a:r>
            <a:r>
              <a:rPr lang="tr-TR" sz="2400" err="1"/>
              <a:t>racıng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462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6820" y="682754"/>
            <a:ext cx="4119369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5695" y="5435945"/>
            <a:ext cx="326571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58694" y="3567390"/>
            <a:ext cx="1733855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4AEA3E-E1DE-0A09-6E95-750B5FED4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431042"/>
            <a:ext cx="2945869" cy="399591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tr-TR" sz="4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Thank</a:t>
            </a:r>
            <a:r>
              <a:rPr lang="tr-TR" sz="48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tr-TR" sz="4800" err="1">
                <a:solidFill>
                  <a:schemeClr val="tx1">
                    <a:lumMod val="85000"/>
                    <a:lumOff val="15000"/>
                  </a:schemeClr>
                </a:solidFill>
              </a:rPr>
              <a:t>you</a:t>
            </a:r>
            <a:endParaRPr lang="tr-TR" sz="4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091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9D3DC6-1243-5F29-4EE4-24216864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1296162"/>
            <a:ext cx="4550114" cy="1124712"/>
          </a:xfrm>
        </p:spPr>
        <p:txBody>
          <a:bodyPr>
            <a:normAutofit fontScale="90000"/>
          </a:bodyPr>
          <a:lstStyle/>
          <a:p>
            <a:r>
              <a:rPr lang="tr-TR" err="1"/>
              <a:t>Reınforcement</a:t>
            </a:r>
            <a:r>
              <a:rPr lang="tr-TR"/>
              <a:t> </a:t>
            </a:r>
            <a:r>
              <a:rPr lang="tr-TR" err="1"/>
              <a:t>learnıng</a:t>
            </a:r>
            <a:endParaRPr lang="tr-TR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FE35AA-E004-9702-2FEE-40393A123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571750"/>
            <a:ext cx="4550114" cy="3017520"/>
          </a:xfrm>
        </p:spPr>
        <p:txBody>
          <a:bodyPr>
            <a:normAutofit/>
          </a:bodyPr>
          <a:lstStyle/>
          <a:p>
            <a:pPr marL="212598" indent="0">
              <a:buNone/>
            </a:pPr>
            <a:r>
              <a:rPr lang="en-US" altLang="en-US" sz="2100">
                <a:latin typeface="+mj-lt"/>
              </a:rPr>
              <a:t>Reinforcement learning (RL) studies how an agent interacts with its environments to learn a good policy by maximizing the cumulative sum of delayed rewards.</a:t>
            </a:r>
            <a:endParaRPr lang="tr-TR" altLang="en-US" sz="2100">
              <a:latin typeface="+mj-lt"/>
            </a:endParaRPr>
          </a:p>
          <a:p>
            <a:pPr lvl="2"/>
            <a:r>
              <a:rPr lang="en-US" altLang="en-US" sz="1500">
                <a:latin typeface="+mj-lt"/>
              </a:rPr>
              <a:t>This field gained a considerable attention in recent years.</a:t>
            </a:r>
            <a:endParaRPr lang="tr-TR" altLang="en-US" sz="1500">
              <a:latin typeface="+mj-lt"/>
            </a:endParaRPr>
          </a:p>
          <a:p>
            <a:pPr lvl="2"/>
            <a:r>
              <a:rPr lang="en-US" altLang="en-US" sz="1500">
                <a:latin typeface="+mj-lt"/>
              </a:rPr>
              <a:t>Combined with deep learning, Reinforcement learning agents can control continuous systems, achieve superhuman level performance in board games or video games. </a:t>
            </a:r>
            <a:endParaRPr lang="tr-TR" altLang="en-US" sz="1500">
              <a:latin typeface="+mj-lt"/>
            </a:endParaRPr>
          </a:p>
          <a:p>
            <a:endParaRPr lang="en-US"/>
          </a:p>
        </p:txBody>
      </p:sp>
      <p:pic>
        <p:nvPicPr>
          <p:cNvPr id="5" name="İçerik Yer Tutucusu 4" descr="metin, oyuncak içeren bir resim&#10;&#10;Açıklama otomatik olarak oluşturuldu">
            <a:extLst>
              <a:ext uri="{FF2B5EF4-FFF2-40B4-BE49-F238E27FC236}">
                <a16:creationId xmlns:a16="http://schemas.microsoft.com/office/drawing/2014/main" id="{EBF1278C-CAE4-F8D9-04FE-E6D432377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2" r="46972"/>
          <a:stretch/>
        </p:blipFill>
        <p:spPr>
          <a:xfrm>
            <a:off x="5664200" y="857253"/>
            <a:ext cx="3479800" cy="5143493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706A108F-D2E6-2C49-192F-E5DE6DB2211A}"/>
              </a:ext>
            </a:extLst>
          </p:cNvPr>
          <p:cNvSpPr txBox="1"/>
          <p:nvPr/>
        </p:nvSpPr>
        <p:spPr>
          <a:xfrm>
            <a:off x="0" y="6151622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L.-J. Lin, “Self-improving reactive agents based on reinforcement learning, planning and teaching,” Machine learning, vol. 8, no. 3-4, pp. 293–321, 1992.</a:t>
            </a:r>
          </a:p>
          <a:p>
            <a:r>
              <a:rPr lang="en-US" sz="900"/>
              <a:t>R. S. Sutton, “Learning to predict by the methods of temporal differences,” Machine learning, vol. 3, no. 1, pp. 9–44, 1988.</a:t>
            </a:r>
          </a:p>
          <a:p>
            <a:r>
              <a:rPr lang="en-US" sz="900"/>
              <a:t>V. </a:t>
            </a:r>
            <a:r>
              <a:rPr lang="en-US" sz="900" err="1"/>
              <a:t>Mnih</a:t>
            </a:r>
            <a:r>
              <a:rPr lang="en-US" sz="900"/>
              <a:t>, K. </a:t>
            </a:r>
            <a:r>
              <a:rPr lang="en-US" sz="900" err="1"/>
              <a:t>Kavukcuoglu</a:t>
            </a:r>
            <a:r>
              <a:rPr lang="en-US" sz="900"/>
              <a:t>, D. Silver, A. Graves, I. </a:t>
            </a:r>
            <a:r>
              <a:rPr lang="en-US" sz="900" err="1"/>
              <a:t>Antonoglou</a:t>
            </a:r>
            <a:r>
              <a:rPr lang="en-US" sz="900"/>
              <a:t>, D. </a:t>
            </a:r>
            <a:r>
              <a:rPr lang="en-US" sz="900" err="1"/>
              <a:t>Wierstra</a:t>
            </a:r>
            <a:r>
              <a:rPr lang="en-US" sz="900"/>
              <a:t>, and M. </a:t>
            </a:r>
            <a:r>
              <a:rPr lang="en-US" sz="900" err="1"/>
              <a:t>Riedmiller</a:t>
            </a:r>
            <a:r>
              <a:rPr lang="en-US" sz="900"/>
              <a:t>, “Playing </a:t>
            </a:r>
            <a:r>
              <a:rPr lang="en-US" sz="900" err="1"/>
              <a:t>atari</a:t>
            </a:r>
            <a:r>
              <a:rPr lang="en-US" sz="900"/>
              <a:t> with deep reinforcement learning,” </a:t>
            </a:r>
            <a:r>
              <a:rPr lang="en-US" sz="900" err="1"/>
              <a:t>arXiv</a:t>
            </a:r>
            <a:r>
              <a:rPr lang="en-US" sz="900"/>
              <a:t> preprint arXiv:1312.5602, 2013.</a:t>
            </a:r>
          </a:p>
          <a:p>
            <a:r>
              <a:rPr lang="en-US" sz="900"/>
              <a:t>H. Van Hasselt, A. </a:t>
            </a:r>
            <a:r>
              <a:rPr lang="en-US" sz="900" err="1"/>
              <a:t>Guez</a:t>
            </a:r>
            <a:r>
              <a:rPr lang="en-US" sz="900"/>
              <a:t>, and D. Silver, “Deep reinforcement learning with double q-learning,” in Proceedings of the AAAI conference on artificial intelligence, vol. 30, no. 1, 2016.</a:t>
            </a:r>
          </a:p>
        </p:txBody>
      </p:sp>
    </p:spTree>
    <p:extLst>
      <p:ext uri="{BB962C8B-B14F-4D97-AF65-F5344CB8AC3E}">
        <p14:creationId xmlns:p14="http://schemas.microsoft.com/office/powerpoint/2010/main" val="1111125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5462C8-43DE-E98C-7551-878F5480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1296162"/>
            <a:ext cx="4426546" cy="1124712"/>
          </a:xfrm>
        </p:spPr>
        <p:txBody>
          <a:bodyPr>
            <a:normAutofit/>
          </a:bodyPr>
          <a:lstStyle/>
          <a:p>
            <a:r>
              <a:rPr lang="tr-TR"/>
              <a:t>Methodology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3D72E5-079D-321E-2E05-74A9F8EA5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571750"/>
            <a:ext cx="4426546" cy="29489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err="1"/>
              <a:t>We</a:t>
            </a:r>
            <a:r>
              <a:rPr lang="tr-TR"/>
              <a:t> </a:t>
            </a:r>
            <a:r>
              <a:rPr lang="tr-TR" err="1"/>
              <a:t>used</a:t>
            </a:r>
            <a:r>
              <a:rPr lang="tr-TR"/>
              <a:t> </a:t>
            </a:r>
            <a:r>
              <a:rPr lang="tr-TR" err="1"/>
              <a:t>two</a:t>
            </a:r>
            <a:r>
              <a:rPr lang="tr-TR"/>
              <a:t> </a:t>
            </a:r>
            <a:r>
              <a:rPr lang="tr-TR" err="1"/>
              <a:t>Off-Policy</a:t>
            </a:r>
            <a:r>
              <a:rPr lang="tr-TR"/>
              <a:t> </a:t>
            </a:r>
            <a:r>
              <a:rPr lang="tr-TR" err="1"/>
              <a:t>algorithms</a:t>
            </a:r>
            <a:r>
              <a:rPr lang="tr-TR"/>
              <a:t> </a:t>
            </a:r>
            <a:r>
              <a:rPr lang="tr-TR" err="1"/>
              <a:t>for</a:t>
            </a:r>
            <a:r>
              <a:rPr lang="tr-TR"/>
              <a:t> </a:t>
            </a:r>
            <a:r>
              <a:rPr lang="tr-TR" err="1"/>
              <a:t>two</a:t>
            </a:r>
            <a:r>
              <a:rPr lang="tr-TR"/>
              <a:t> </a:t>
            </a:r>
            <a:r>
              <a:rPr lang="tr-TR" err="1"/>
              <a:t>environments</a:t>
            </a:r>
            <a:endParaRPr lang="tr-TR"/>
          </a:p>
          <a:p>
            <a:pPr lvl="1">
              <a:buFont typeface="Wingdings" panose="05000000000000000000" pitchFamily="2" charset="2"/>
              <a:buChar char="Ø"/>
            </a:pPr>
            <a:r>
              <a:rPr lang="tr-TR"/>
              <a:t>PER-DDQN </a:t>
            </a:r>
            <a:r>
              <a:rPr lang="tr-TR" err="1"/>
              <a:t>for</a:t>
            </a:r>
            <a:r>
              <a:rPr lang="tr-TR"/>
              <a:t> </a:t>
            </a:r>
            <a:r>
              <a:rPr lang="tr-TR" err="1"/>
              <a:t>Snake</a:t>
            </a:r>
            <a:r>
              <a:rPr lang="tr-TR"/>
              <a:t> Game (</a:t>
            </a:r>
            <a:r>
              <a:rPr lang="tr-TR" err="1"/>
              <a:t>Discrete</a:t>
            </a:r>
            <a:r>
              <a:rPr lang="tr-TR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tr-TR"/>
              <a:t>TD3 </a:t>
            </a:r>
            <a:r>
              <a:rPr lang="tr-TR" err="1"/>
              <a:t>for</a:t>
            </a:r>
            <a:r>
              <a:rPr lang="tr-TR"/>
              <a:t> CarRacing-v0 (</a:t>
            </a:r>
            <a:r>
              <a:rPr lang="tr-TR" err="1"/>
              <a:t>Continuous</a:t>
            </a:r>
            <a:r>
              <a:rPr lang="tr-TR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err="1"/>
              <a:t>In</a:t>
            </a:r>
            <a:r>
              <a:rPr lang="tr-TR"/>
              <a:t> </a:t>
            </a:r>
            <a:r>
              <a:rPr lang="tr-TR" err="1"/>
              <a:t>Snake</a:t>
            </a:r>
            <a:r>
              <a:rPr lang="tr-TR"/>
              <a:t> Game </a:t>
            </a:r>
            <a:r>
              <a:rPr lang="tr-TR" err="1"/>
              <a:t>environment</a:t>
            </a:r>
            <a:r>
              <a:rPr lang="tr-TR"/>
              <a:t>, </a:t>
            </a:r>
            <a:r>
              <a:rPr lang="tr-TR" err="1"/>
              <a:t>we</a:t>
            </a:r>
            <a:r>
              <a:rPr lang="tr-TR"/>
              <a:t> </a:t>
            </a:r>
            <a:r>
              <a:rPr lang="tr-TR" err="1"/>
              <a:t>extracted</a:t>
            </a:r>
            <a:r>
              <a:rPr lang="tr-TR"/>
              <a:t> </a:t>
            </a:r>
            <a:r>
              <a:rPr lang="tr-TR" err="1"/>
              <a:t>the</a:t>
            </a:r>
            <a:r>
              <a:rPr lang="tr-TR"/>
              <a:t> </a:t>
            </a:r>
            <a:r>
              <a:rPr lang="tr-TR" err="1"/>
              <a:t>features</a:t>
            </a:r>
            <a:r>
              <a:rPr lang="tr-TR"/>
              <a:t> </a:t>
            </a:r>
            <a:r>
              <a:rPr lang="tr-TR" err="1"/>
              <a:t>with</a:t>
            </a:r>
            <a:r>
              <a:rPr lang="tr-TR"/>
              <a:t> </a:t>
            </a:r>
            <a:r>
              <a:rPr lang="tr-TR" err="1"/>
              <a:t>CNNs</a:t>
            </a:r>
            <a:endParaRPr lang="tr-TR"/>
          </a:p>
          <a:p>
            <a:pPr>
              <a:buFont typeface="Wingdings" panose="05000000000000000000" pitchFamily="2" charset="2"/>
              <a:buChar char="Ø"/>
            </a:pPr>
            <a:r>
              <a:rPr lang="tr-TR"/>
              <a:t>CarRacing-v0 </a:t>
            </a:r>
            <a:r>
              <a:rPr lang="tr-TR" err="1"/>
              <a:t>environment</a:t>
            </a:r>
            <a:r>
              <a:rPr lang="tr-TR"/>
              <a:t>, </a:t>
            </a:r>
            <a:r>
              <a:rPr lang="tr-TR" err="1"/>
              <a:t>provides</a:t>
            </a:r>
            <a:r>
              <a:rPr lang="tr-TR"/>
              <a:t> </a:t>
            </a:r>
            <a:r>
              <a:rPr lang="tr-TR" err="1"/>
              <a:t>necessary</a:t>
            </a:r>
            <a:r>
              <a:rPr lang="tr-TR"/>
              <a:t> </a:t>
            </a:r>
            <a:r>
              <a:rPr lang="tr-TR" err="1"/>
              <a:t>information</a:t>
            </a:r>
            <a:endParaRPr lang="tr-TR"/>
          </a:p>
        </p:txBody>
      </p:sp>
      <p:pic>
        <p:nvPicPr>
          <p:cNvPr id="5" name="Resim 4" descr="metin, saat içeren bir resim&#10;&#10;Açıklama otomatik olarak oluşturuldu">
            <a:extLst>
              <a:ext uri="{FF2B5EF4-FFF2-40B4-BE49-F238E27FC236}">
                <a16:creationId xmlns:a16="http://schemas.microsoft.com/office/drawing/2014/main" id="{75695915-BC44-1DF3-6017-99C6324D93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r="20976" b="-2"/>
          <a:stretch/>
        </p:blipFill>
        <p:spPr>
          <a:xfrm>
            <a:off x="5664200" y="1337310"/>
            <a:ext cx="2999741" cy="2457958"/>
          </a:xfrm>
          <a:prstGeom prst="rect">
            <a:avLst/>
          </a:prstGeom>
        </p:spPr>
      </p:pic>
      <p:pic>
        <p:nvPicPr>
          <p:cNvPr id="7" name="Resim 6" descr="ok içeren bir resim&#10;&#10;Açıklama otomatik olarak oluşturuldu">
            <a:extLst>
              <a:ext uri="{FF2B5EF4-FFF2-40B4-BE49-F238E27FC236}">
                <a16:creationId xmlns:a16="http://schemas.microsoft.com/office/drawing/2014/main" id="{CDEF3F7A-5B6E-D631-F94D-85CED9D4B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46" b="4"/>
          <a:stretch/>
        </p:blipFill>
        <p:spPr>
          <a:xfrm>
            <a:off x="5664200" y="3915919"/>
            <a:ext cx="2999741" cy="1604771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251C8A1A-B46B-3ECC-DEA4-55A7F16256E4}"/>
              </a:ext>
            </a:extLst>
          </p:cNvPr>
          <p:cNvSpPr txBox="1"/>
          <p:nvPr/>
        </p:nvSpPr>
        <p:spPr>
          <a:xfrm>
            <a:off x="0" y="6488668"/>
            <a:ext cx="680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err="1"/>
              <a:t>OpenAI</a:t>
            </a:r>
            <a:r>
              <a:rPr lang="en-US" sz="1800"/>
              <a:t>, “</a:t>
            </a:r>
            <a:r>
              <a:rPr lang="en-US" sz="1800" err="1"/>
              <a:t>Openai</a:t>
            </a:r>
            <a:r>
              <a:rPr lang="en-US" sz="1800"/>
              <a:t> five,” https://blog.openai.com/openai-five/, 2018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78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DF3C61-1A12-0C72-F696-6723BA35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PER-DDQN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3BF3E285-39A7-6E7C-F3A7-71B9CCDC0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45720" tIns="45720" rIns="45720" bIns="45720" rtlCol="0" anchor="t">
                <a:normAutofit/>
              </a:bodyPr>
              <a:lstStyle/>
              <a:p>
                <a:r>
                  <a:rPr lang="tr-TR" b="1" err="1"/>
                  <a:t>Priority</a:t>
                </a:r>
                <a:r>
                  <a:rPr lang="tr-TR" b="1" dirty="0"/>
                  <a:t> </a:t>
                </a:r>
                <a:r>
                  <a:rPr lang="tr-TR" b="1" dirty="0" err="1"/>
                  <a:t>Experience</a:t>
                </a:r>
                <a:r>
                  <a:rPr lang="tr-TR" b="1" dirty="0"/>
                  <a:t> </a:t>
                </a:r>
                <a:r>
                  <a:rPr lang="tr-TR" b="1" dirty="0" err="1"/>
                  <a:t>Replay</a:t>
                </a:r>
                <a:r>
                  <a:rPr lang="tr-TR" b="1" dirty="0"/>
                  <a:t> (PER):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dirty="0"/>
                  <a:t>PER </a:t>
                </a:r>
                <a:r>
                  <a:rPr lang="tr-TR" dirty="0" err="1"/>
                  <a:t>introduces</a:t>
                </a:r>
                <a:r>
                  <a:rPr lang="tr-TR" dirty="0"/>
                  <a:t> an </a:t>
                </a:r>
                <a:r>
                  <a:rPr lang="tr-TR" dirty="0" err="1"/>
                  <a:t>efficient</a:t>
                </a:r>
                <a:r>
                  <a:rPr lang="tr-TR" dirty="0"/>
                  <a:t> </a:t>
                </a:r>
                <a:r>
                  <a:rPr lang="tr-TR" dirty="0" err="1"/>
                  <a:t>sampling</a:t>
                </a:r>
                <a:r>
                  <a:rPr lang="tr-TR" dirty="0"/>
                  <a:t> </a:t>
                </a:r>
                <a:r>
                  <a:rPr lang="tr-TR" dirty="0" err="1"/>
                  <a:t>strategy</a:t>
                </a:r>
                <a:r>
                  <a:rPr lang="tr-TR" dirty="0"/>
                  <a:t> </a:t>
                </a:r>
                <a:r>
                  <a:rPr lang="tr-TR" dirty="0" err="1"/>
                  <a:t>based</a:t>
                </a:r>
                <a:r>
                  <a:rPr lang="tr-TR" dirty="0"/>
                  <a:t> on </a:t>
                </a:r>
                <a:r>
                  <a:rPr lang="tr-TR" dirty="0" err="1"/>
                  <a:t>temporal-difference</a:t>
                </a:r>
                <a:r>
                  <a:rPr lang="tr-TR" dirty="0"/>
                  <a:t> </a:t>
                </a:r>
                <a:r>
                  <a:rPr lang="tr-TR" dirty="0" err="1"/>
                  <a:t>error</a:t>
                </a:r>
                <a:r>
                  <a:rPr lang="tr-TR" dirty="0"/>
                  <a:t> (TD-</a:t>
                </a:r>
                <a:r>
                  <a:rPr lang="tr-TR" dirty="0" err="1"/>
                  <a:t>error</a:t>
                </a:r>
                <a:r>
                  <a:rPr lang="tr-TR" dirty="0"/>
                  <a:t>). 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dirty="0" err="1"/>
                  <a:t>Transitions</a:t>
                </a:r>
                <a:r>
                  <a:rPr lang="tr-TR" dirty="0"/>
                  <a:t> </a:t>
                </a:r>
                <a:r>
                  <a:rPr lang="tr-TR" dirty="0" err="1"/>
                  <a:t>with</a:t>
                </a:r>
                <a:r>
                  <a:rPr lang="tr-TR" dirty="0"/>
                  <a:t> </a:t>
                </a:r>
                <a:r>
                  <a:rPr lang="tr-TR" dirty="0" err="1"/>
                  <a:t>high</a:t>
                </a:r>
                <a:r>
                  <a:rPr lang="tr-TR" dirty="0"/>
                  <a:t> TD-</a:t>
                </a:r>
                <a:r>
                  <a:rPr lang="tr-TR" dirty="0" err="1"/>
                  <a:t>error</a:t>
                </a:r>
                <a:r>
                  <a:rPr lang="tr-TR" dirty="0"/>
                  <a:t> </a:t>
                </a:r>
                <a:r>
                  <a:rPr lang="tr-TR" dirty="0" err="1"/>
                  <a:t>are</a:t>
                </a:r>
                <a:r>
                  <a:rPr lang="tr-TR" dirty="0"/>
                  <a:t> </a:t>
                </a:r>
                <a:r>
                  <a:rPr lang="tr-TR" dirty="0" err="1"/>
                  <a:t>expected</a:t>
                </a:r>
                <a:r>
                  <a:rPr lang="tr-TR" dirty="0"/>
                  <a:t> </a:t>
                </a:r>
                <a:r>
                  <a:rPr lang="tr-TR" dirty="0" err="1"/>
                  <a:t>to</a:t>
                </a:r>
                <a:r>
                  <a:rPr lang="tr-TR" dirty="0"/>
                  <a:t> </a:t>
                </a:r>
                <a:r>
                  <a:rPr lang="tr-TR" dirty="0" err="1"/>
                  <a:t>improve</a:t>
                </a:r>
                <a:r>
                  <a:rPr lang="tr-TR" dirty="0"/>
                  <a:t> </a:t>
                </a:r>
                <a:r>
                  <a:rPr lang="tr-TR" dirty="0" err="1"/>
                  <a:t>the</a:t>
                </a:r>
                <a:r>
                  <a:rPr lang="tr-TR" dirty="0"/>
                  <a:t> </a:t>
                </a:r>
                <a:r>
                  <a:rPr lang="tr-TR" dirty="0" err="1"/>
                  <a:t>policy</a:t>
                </a:r>
                <a:r>
                  <a:rPr lang="tr-TR" dirty="0"/>
                  <a:t> </a:t>
                </a:r>
                <a:r>
                  <a:rPr lang="tr-TR" dirty="0" err="1"/>
                  <a:t>more</a:t>
                </a:r>
                <a:r>
                  <a:rPr lang="tr-TR" dirty="0"/>
                  <a:t>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tr-TR" dirty="0" err="1"/>
                  <a:t>Prioritiy</a:t>
                </a:r>
                <a:r>
                  <a:rPr lang="tr-TR" dirty="0"/>
                  <a:t> is </a:t>
                </a:r>
                <a:r>
                  <a:rPr lang="tr-TR" dirty="0" err="1"/>
                  <a:t>updated</a:t>
                </a:r>
                <a:r>
                  <a:rPr lang="tr-TR" dirty="0"/>
                  <a:t> as in (</a:t>
                </a:r>
                <a:r>
                  <a:rPr lang="tr-TR"/>
                  <a:t>3</a:t>
                </a:r>
                <a:r>
                  <a:rPr lang="tr-TR" dirty="0"/>
                  <a:t>) </a:t>
                </a:r>
                <a:r>
                  <a:rPr lang="tr-TR" dirty="0" err="1"/>
                  <a:t>to</a:t>
                </a:r>
                <a:r>
                  <a:rPr lang="tr-TR" dirty="0"/>
                  <a:t> </a:t>
                </a:r>
                <a:r>
                  <a:rPr lang="tr-TR" dirty="0" err="1">
                    <a:ea typeface="+mn-lt"/>
                    <a:cs typeface="+mn-lt"/>
                  </a:rPr>
                  <a:t>disentangle</a:t>
                </a:r>
                <a:r>
                  <a:rPr lang="tr-TR" dirty="0">
                    <a:ea typeface="+mn-lt"/>
                    <a:cs typeface="+mn-lt"/>
                  </a:rPr>
                  <a:t> </a:t>
                </a:r>
                <a:r>
                  <a:rPr lang="tr-TR" dirty="0" err="1">
                    <a:ea typeface="+mn-lt"/>
                    <a:cs typeface="+mn-lt"/>
                  </a:rPr>
                  <a:t>the</a:t>
                </a:r>
                <a:r>
                  <a:rPr lang="tr-TR" dirty="0">
                    <a:ea typeface="+mn-lt"/>
                    <a:cs typeface="+mn-lt"/>
                  </a:rPr>
                  <a:t> </a:t>
                </a:r>
                <a:r>
                  <a:rPr lang="tr-TR" dirty="0" err="1">
                    <a:ea typeface="+mn-lt"/>
                    <a:cs typeface="+mn-lt"/>
                  </a:rPr>
                  <a:t>bias</a:t>
                </a:r>
                <a:r>
                  <a:rPr lang="tr-TR" dirty="0">
                    <a:ea typeface="+mn-lt"/>
                    <a:cs typeface="+mn-lt"/>
                  </a:rPr>
                  <a:t> </a:t>
                </a:r>
                <a:r>
                  <a:rPr lang="tr-TR" dirty="0" err="1">
                    <a:ea typeface="+mn-lt"/>
                    <a:cs typeface="+mn-lt"/>
                  </a:rPr>
                  <a:t>resulting</a:t>
                </a:r>
                <a:r>
                  <a:rPr lang="tr-TR" dirty="0">
                    <a:ea typeface="+mn-lt"/>
                    <a:cs typeface="+mn-lt"/>
                  </a:rPr>
                  <a:t> </a:t>
                </a:r>
                <a:r>
                  <a:rPr lang="tr-TR" dirty="0" err="1">
                    <a:ea typeface="+mn-lt"/>
                    <a:cs typeface="+mn-lt"/>
                  </a:rPr>
                  <a:t>from</a:t>
                </a:r>
                <a:r>
                  <a:rPr lang="tr-TR" dirty="0">
                    <a:ea typeface="+mn-lt"/>
                    <a:cs typeface="+mn-lt"/>
                  </a:rPr>
                  <a:t> </a:t>
                </a:r>
                <a:r>
                  <a:rPr lang="tr-TR" dirty="0" err="1">
                    <a:ea typeface="+mn-lt"/>
                    <a:cs typeface="+mn-lt"/>
                  </a:rPr>
                  <a:t>stochastic</a:t>
                </a:r>
                <a:r>
                  <a:rPr lang="tr-TR" dirty="0">
                    <a:ea typeface="+mn-lt"/>
                    <a:cs typeface="+mn-lt"/>
                  </a:rPr>
                  <a:t> </a:t>
                </a:r>
                <a:r>
                  <a:rPr lang="tr-TR" dirty="0" err="1">
                    <a:ea typeface="+mn-lt"/>
                    <a:cs typeface="+mn-lt"/>
                  </a:rPr>
                  <a:t>sampling</a:t>
                </a:r>
                <a:r>
                  <a:rPr lang="tr-TR" dirty="0">
                    <a:ea typeface="+mn-lt"/>
                    <a:cs typeface="+mn-lt"/>
                  </a:rPr>
                  <a:t>.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  (3)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3BF3E285-39A7-6E7C-F3A7-71B9CCDC0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8" t="-15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>
            <a:extLst>
              <a:ext uri="{FF2B5EF4-FFF2-40B4-BE49-F238E27FC236}">
                <a16:creationId xmlns:a16="http://schemas.microsoft.com/office/drawing/2014/main" id="{A1D609CF-7ECB-E98F-4956-3A3FE51555A1}"/>
              </a:ext>
            </a:extLst>
          </p:cNvPr>
          <p:cNvSpPr txBox="1"/>
          <p:nvPr/>
        </p:nvSpPr>
        <p:spPr>
          <a:xfrm>
            <a:off x="0" y="6534834"/>
            <a:ext cx="798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T. </a:t>
            </a:r>
            <a:r>
              <a:rPr lang="en-US" sz="1800" err="1"/>
              <a:t>Schaul</a:t>
            </a:r>
            <a:r>
              <a:rPr lang="en-US" sz="1800"/>
              <a:t>, J. Quan, I. </a:t>
            </a:r>
            <a:r>
              <a:rPr lang="en-US" sz="1800" err="1"/>
              <a:t>Antonoglou</a:t>
            </a:r>
            <a:r>
              <a:rPr lang="en-US" sz="1800"/>
              <a:t>, and D. Silver, “Prioritized experience replay,” 2016.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226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DF3C61-1A12-0C72-F696-6723BA35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PER-DDQN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F3E285-39A7-6E7C-F3A7-71B9CCDC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tr-TR" b="1" dirty="0" err="1"/>
              <a:t>Priority</a:t>
            </a:r>
            <a:r>
              <a:rPr lang="tr-TR" b="1" dirty="0"/>
              <a:t> </a:t>
            </a:r>
            <a:r>
              <a:rPr lang="tr-TR" b="1" dirty="0" err="1"/>
              <a:t>Experience</a:t>
            </a:r>
            <a:r>
              <a:rPr lang="tr-TR" b="1" dirty="0"/>
              <a:t> </a:t>
            </a:r>
            <a:r>
              <a:rPr lang="tr-TR" b="1" dirty="0" err="1"/>
              <a:t>Replay</a:t>
            </a:r>
            <a:r>
              <a:rPr lang="tr-TR" b="1" dirty="0"/>
              <a:t> (PER):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Temporal</a:t>
            </a:r>
            <a:r>
              <a:rPr lang="tr-TR" dirty="0"/>
              <a:t> </a:t>
            </a:r>
            <a:r>
              <a:rPr lang="tr-TR" dirty="0" err="1"/>
              <a:t>Difference</a:t>
            </a:r>
            <a:r>
              <a:rPr lang="tr-TR" dirty="0"/>
              <a:t> (TD-</a:t>
            </a:r>
            <a:r>
              <a:rPr lang="tr-TR" dirty="0" err="1"/>
              <a:t>error</a:t>
            </a:r>
            <a:r>
              <a:rPr lang="tr-TR" dirty="0"/>
              <a:t>) is </a:t>
            </a:r>
            <a:r>
              <a:rPr lang="tr-TR" dirty="0" err="1"/>
              <a:t>defined</a:t>
            </a:r>
            <a:r>
              <a:rPr lang="tr-TR" dirty="0"/>
              <a:t> as in (4).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loss</a:t>
            </a:r>
            <a:r>
              <a:rPr lang="tr-TR" dirty="0"/>
              <a:t> is </a:t>
            </a:r>
            <a:r>
              <a:rPr lang="tr-TR" dirty="0" err="1"/>
              <a:t>calculated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</a:t>
            </a:r>
            <a:r>
              <a:rPr lang="tr-TR" dirty="0" err="1"/>
              <a:t>importance-sampling</a:t>
            </a:r>
            <a:r>
              <a:rPr lang="tr-TR" dirty="0"/>
              <a:t> (</a:t>
            </a:r>
            <a:r>
              <a:rPr lang="tr-TR" dirty="0" err="1"/>
              <a:t>individual</a:t>
            </a:r>
            <a:r>
              <a:rPr lang="tr-TR" dirty="0"/>
              <a:t> </a:t>
            </a:r>
            <a:r>
              <a:rPr lang="tr-TR" dirty="0" err="1"/>
              <a:t>weights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every</a:t>
            </a:r>
            <a:r>
              <a:rPr lang="tr-TR" dirty="0"/>
              <a:t> </a:t>
            </a:r>
            <a:r>
              <a:rPr lang="tr-TR" dirty="0" err="1"/>
              <a:t>transition</a:t>
            </a:r>
            <a:r>
              <a:rPr lang="tr-TR" dirty="0"/>
              <a:t>) (5).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Intuitively</a:t>
            </a:r>
            <a:r>
              <a:rPr lang="tr-TR" dirty="0"/>
              <a:t>, TD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shows</a:t>
            </a:r>
            <a:r>
              <a:rPr lang="tr-TR" dirty="0"/>
              <a:t> how </a:t>
            </a:r>
            <a:r>
              <a:rPr lang="tr-TR" dirty="0" err="1"/>
              <a:t>much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 </a:t>
            </a:r>
            <a:r>
              <a:rPr lang="tr-TR" dirty="0" err="1"/>
              <a:t>value</a:t>
            </a:r>
            <a:r>
              <a:rPr lang="tr-TR" dirty="0"/>
              <a:t> </a:t>
            </a:r>
            <a:r>
              <a:rPr lang="tr-TR" dirty="0" err="1"/>
              <a:t>estimate</a:t>
            </a:r>
            <a:r>
              <a:rPr lang="tr-TR" dirty="0"/>
              <a:t> is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this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current</a:t>
            </a:r>
            <a:r>
              <a:rPr lang="tr-TR" dirty="0"/>
              <a:t> </a:t>
            </a:r>
            <a:r>
              <a:rPr lang="tr-TR" dirty="0" err="1"/>
              <a:t>condition</a:t>
            </a:r>
            <a:r>
              <a:rPr lang="tr-T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5ADB7E46-ABB4-F830-2A63-448E7C38F772}"/>
                  </a:ext>
                </a:extLst>
              </p:cNvPr>
              <p:cNvSpPr txBox="1"/>
              <p:nvPr/>
            </p:nvSpPr>
            <p:spPr>
              <a:xfrm>
                <a:off x="1217939" y="4728355"/>
                <a:ext cx="6392174" cy="14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𝑡𝑎𝑟𝑔𝑒𝑡</m:t>
                          </m:r>
                        </m:sub>
                      </m:sSub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𝑎𝑟𝑔𝑚𝑎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tr-TR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tr-T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tr-T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tr-T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tr-TR"/>
              </a:p>
              <a:p>
                <a:endParaRPr lang="tr-TR"/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5ADB7E46-ABB4-F830-2A63-448E7C38F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39" y="4728355"/>
                <a:ext cx="6392174" cy="1474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>
            <a:extLst>
              <a:ext uri="{FF2B5EF4-FFF2-40B4-BE49-F238E27FC236}">
                <a16:creationId xmlns:a16="http://schemas.microsoft.com/office/drawing/2014/main" id="{E295ED20-59BD-AE7F-92DB-B65AA85CAC98}"/>
              </a:ext>
            </a:extLst>
          </p:cNvPr>
          <p:cNvSpPr txBox="1"/>
          <p:nvPr/>
        </p:nvSpPr>
        <p:spPr>
          <a:xfrm>
            <a:off x="0" y="6534834"/>
            <a:ext cx="7989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/>
              <a:t>T. </a:t>
            </a:r>
            <a:r>
              <a:rPr lang="en-US" sz="1800" err="1"/>
              <a:t>Schaul</a:t>
            </a:r>
            <a:r>
              <a:rPr lang="en-US" sz="1800"/>
              <a:t>, J. Quan, I. </a:t>
            </a:r>
            <a:r>
              <a:rPr lang="en-US" sz="1800" err="1"/>
              <a:t>Antonoglou</a:t>
            </a:r>
            <a:r>
              <a:rPr lang="en-US" sz="1800"/>
              <a:t>, and D. Silver, “Prioritized experience replay,” 2016.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775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DF3C61-1A12-0C72-F696-6723BA35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PER-DDQN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3BF3E285-39A7-6E7C-F3A7-71B9CCDC07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45720" tIns="45720" rIns="45720" bIns="45720" rtlCol="0" anchor="t">
                <a:normAutofit/>
              </a:bodyPr>
              <a:lstStyle/>
              <a:p>
                <a:r>
                  <a:rPr lang="tr-TR" b="1"/>
                  <a:t>Double</a:t>
                </a:r>
                <a:r>
                  <a:rPr lang="tr-TR" b="1" dirty="0"/>
                  <a:t> </a:t>
                </a:r>
                <a:r>
                  <a:rPr lang="tr-TR" b="1" dirty="0" err="1"/>
                  <a:t>Deep</a:t>
                </a:r>
                <a:r>
                  <a:rPr lang="tr-TR" b="1" dirty="0"/>
                  <a:t> Q Networks (DDQN):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DQN is combination of traditional Q-learning and neural networks.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It approximates the value of a state-action as in (6).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By utilizing two separate networks, DDQN reduces the effect of overestimation.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tr-T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  <m:sup/>
                        <m:e>
                          <m:sSubSup>
                            <m:sSubSup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tr-T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bSup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tr-T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tr-TR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tr-T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tr-T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    (6)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tr-TR"/>
              </a:p>
              <a:p>
                <a:endParaRPr lang="tr-TR" b="1"/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3BF3E285-39A7-6E7C-F3A7-71B9CCDC07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8" t="-151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>
            <a:extLst>
              <a:ext uri="{FF2B5EF4-FFF2-40B4-BE49-F238E27FC236}">
                <a16:creationId xmlns:a16="http://schemas.microsoft.com/office/drawing/2014/main" id="{E27FF935-11A9-21C5-F893-AF9D7992290A}"/>
              </a:ext>
            </a:extLst>
          </p:cNvPr>
          <p:cNvSpPr txBox="1"/>
          <p:nvPr/>
        </p:nvSpPr>
        <p:spPr>
          <a:xfrm>
            <a:off x="-8626" y="6272784"/>
            <a:ext cx="8384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H. Van Hasselt, A. </a:t>
            </a:r>
            <a:r>
              <a:rPr lang="en-US" sz="1400" err="1"/>
              <a:t>Guez</a:t>
            </a:r>
            <a:r>
              <a:rPr lang="en-US" sz="1400"/>
              <a:t>, and D. Silver, “Deep reinforcement learning with double q-learning,” in Proceedings of the AAAI conference on artificial intelligence, vol. 30, no. 1, 2016.</a:t>
            </a:r>
          </a:p>
          <a:p>
            <a:endParaRPr lang="tr-TR" sz="1400"/>
          </a:p>
        </p:txBody>
      </p:sp>
    </p:spTree>
    <p:extLst>
      <p:ext uri="{BB962C8B-B14F-4D97-AF65-F5344CB8AC3E}">
        <p14:creationId xmlns:p14="http://schemas.microsoft.com/office/powerpoint/2010/main" val="2316770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DF3C61-1A12-0C72-F696-6723BA35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PER-DDQN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F3E285-39A7-6E7C-F3A7-71B9CCDC0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tr-TR" b="1" err="1"/>
              <a:t>Double</a:t>
            </a:r>
            <a:r>
              <a:rPr lang="tr-TR" b="1" dirty="0"/>
              <a:t> </a:t>
            </a:r>
            <a:r>
              <a:rPr lang="tr-TR" b="1" dirty="0" err="1"/>
              <a:t>Deep</a:t>
            </a:r>
            <a:r>
              <a:rPr lang="tr-TR" b="1" dirty="0"/>
              <a:t> Q Networks (DDQN):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ea typeface="+mn-lt"/>
                <a:cs typeface="+mn-lt"/>
              </a:rPr>
              <a:t>DQN overestimates the values due to taking the maximum of another noisy estimate.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DDQN introduces a target network which slowly follows the online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Using two independent estimators disentangles the maximization bias.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approximates the value of a state-action as in (7).</a:t>
            </a:r>
            <a:endParaRPr lang="tr-TR" dirty="0"/>
          </a:p>
          <a:p>
            <a:pPr marL="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  <a:p>
            <a:endParaRPr lang="tr-TR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35E78749-ABCB-6AC9-E71B-86D9520ED6C2}"/>
                  </a:ext>
                </a:extLst>
              </p:cNvPr>
              <p:cNvSpPr txBox="1"/>
              <p:nvPr/>
            </p:nvSpPr>
            <p:spPr>
              <a:xfrm>
                <a:off x="1218297" y="5475856"/>
                <a:ext cx="6707405" cy="793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fr-F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alt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altLang="en-US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fr-FR" alt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r-F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altLang="en-US" sz="18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altLang="en-US" sz="1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fr-FR" altLang="en-US" sz="1800" i="1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fr-FR" alt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fr-FR" altLang="en-US" sz="18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altLang="en-US" sz="180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fr-FR" altLang="en-US" sz="180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fr-FR" altLang="en-US" sz="1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fr-FR" altLang="en-US" sz="180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fr-FR" alt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alt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altLang="en-US" sz="180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fr-FR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altLang="en-US" sz="18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fr-FR" altLang="en-US" sz="180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  <m:r>
                            <a:rPr lang="fr-FR" altLang="en-US" sz="180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fr-FR" altLang="en-US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fr-FR" altLang="en-US" sz="18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sSubSup>
                                <m:sSubSupPr>
                                  <m:ctrlPr>
                                    <a:rPr lang="fr-FR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altLang="en-US" sz="180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sub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fr-FR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fr-FR" altLang="en-US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fr-FR" altLang="en-US" sz="180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p>
                                          <m:r>
                                            <a:rPr lang="fr-FR" altLang="en-US" sz="1800" i="1"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sub>
                                <m:sup>
                                  <m:r>
                                    <a:rPr lang="fr-FR" altLang="en-US" sz="18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fr-FR" alt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altLang="en-US" sz="180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altLang="en-US" sz="18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  <m:r>
                                    <a:rPr lang="fr-FR" altLang="en-US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altLang="en-US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 altLang="en-US" sz="1800">
                                          <a:latin typeface="Cambria Math" panose="02040503050406030204" pitchFamily="18" charset="0"/>
                                        </a:rPr>
                                        <m:t>a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fr-FR" altLang="en-US" sz="1800"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     (</m:t>
                      </m:r>
                      <m:r>
                        <a:rPr lang="tr-TR" altLang="en-US" sz="18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>
                  <a:latin typeface="+mj-lt"/>
                </a:endParaRPr>
              </a:p>
              <a:p>
                <a:endParaRPr lang="tr-TR"/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35E78749-ABCB-6AC9-E71B-86D9520ED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297" y="5475856"/>
                <a:ext cx="6707405" cy="7938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>
            <a:extLst>
              <a:ext uri="{FF2B5EF4-FFF2-40B4-BE49-F238E27FC236}">
                <a16:creationId xmlns:a16="http://schemas.microsoft.com/office/drawing/2014/main" id="{7D9BD2AB-2467-01F9-DA41-CF4A12280E6A}"/>
              </a:ext>
            </a:extLst>
          </p:cNvPr>
          <p:cNvSpPr txBox="1"/>
          <p:nvPr/>
        </p:nvSpPr>
        <p:spPr>
          <a:xfrm>
            <a:off x="-8626" y="6272784"/>
            <a:ext cx="83845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H. Van Hasselt, A. </a:t>
            </a:r>
            <a:r>
              <a:rPr lang="en-US" sz="1400" err="1"/>
              <a:t>Guez</a:t>
            </a:r>
            <a:r>
              <a:rPr lang="en-US" sz="1400"/>
              <a:t>, and D. Silver, “Deep reinforcement learning with double q-learning,” in Proceedings of the AAAI conference on artificial intelligence, vol. 30, no. 1, 2016.</a:t>
            </a:r>
          </a:p>
          <a:p>
            <a:endParaRPr lang="tr-TR" sz="1400"/>
          </a:p>
        </p:txBody>
      </p:sp>
    </p:spTree>
    <p:extLst>
      <p:ext uri="{BB962C8B-B14F-4D97-AF65-F5344CB8AC3E}">
        <p14:creationId xmlns:p14="http://schemas.microsoft.com/office/powerpoint/2010/main" val="222864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4DF0E8C-4B99-6A00-70F9-9A64D84C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TD3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DDA59CA-61CD-8273-4F70-DD70133DE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264795" lvl="1">
              <a:lnSpc>
                <a:spcPct val="150000"/>
              </a:lnSpc>
            </a:pPr>
            <a:r>
              <a:rPr lang="en-US" altLang="en-US" sz="2000" dirty="0"/>
              <a:t>Twin Delayed DDPG (TD3) is the successor of DDPG (Deep Deterministic Policy Gradient) method which can operate on continuous action spaces. </a:t>
            </a:r>
            <a:endParaRPr lang="tr-TR" dirty="0"/>
          </a:p>
          <a:p>
            <a:pPr marL="264795" lvl="1">
              <a:lnSpc>
                <a:spcPct val="150000"/>
              </a:lnSpc>
            </a:pPr>
            <a:r>
              <a:rPr lang="en-US" altLang="en-US" sz="2000" dirty="0"/>
              <a:t>TD3 proposes two independent critic networks to eliminate the overestimation bias in DDPG.</a:t>
            </a:r>
            <a:endParaRPr lang="tr-TR" dirty="0"/>
          </a:p>
          <a:p>
            <a:pPr marL="264795" lvl="1">
              <a:lnSpc>
                <a:spcPct val="150000"/>
              </a:lnSpc>
            </a:pPr>
            <a:r>
              <a:rPr lang="en-US" altLang="en-US" sz="2000" dirty="0"/>
              <a:t>By taking the minimum of two value estimates, additional overestimation is removed (8).</a:t>
            </a:r>
          </a:p>
          <a:p>
            <a:pPr marL="457200" lvl="1" indent="0">
              <a:buNone/>
            </a:pPr>
            <a:endParaRPr lang="en-US" altLang="en-US" sz="2000"/>
          </a:p>
          <a:p>
            <a:endParaRPr lang="tr-T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915D2A0A-AEEC-A523-EE1E-F7895FAD2A6F}"/>
                  </a:ext>
                </a:extLst>
              </p:cNvPr>
              <p:cNvSpPr txBox="1"/>
              <p:nvPr/>
            </p:nvSpPr>
            <p:spPr>
              <a:xfrm>
                <a:off x="1478144" y="5793723"/>
                <a:ext cx="5546785" cy="751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  <m:t>=1,2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sub>
                          </m:sSub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    (</m:t>
                      </m:r>
                      <m:r>
                        <a:rPr lang="tr-TR" altLang="en-US" sz="18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altLang="en-US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800"/>
              </a:p>
              <a:p>
                <a:endParaRPr lang="tr-TR"/>
              </a:p>
            </p:txBody>
          </p:sp>
        </mc:Choice>
        <mc:Fallback>
          <p:sp>
            <p:nvSpPr>
              <p:cNvPr id="4" name="Metin kutusu 3">
                <a:extLst>
                  <a:ext uri="{FF2B5EF4-FFF2-40B4-BE49-F238E27FC236}">
                    <a16:creationId xmlns:a16="http://schemas.microsoft.com/office/drawing/2014/main" id="{915D2A0A-AEEC-A523-EE1E-F7895FAD2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44" y="5793723"/>
                <a:ext cx="5546785" cy="7511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kutusu 4">
            <a:extLst>
              <a:ext uri="{FF2B5EF4-FFF2-40B4-BE49-F238E27FC236}">
                <a16:creationId xmlns:a16="http://schemas.microsoft.com/office/drawing/2014/main" id="{DB98A867-9FFF-F4A4-3D23-67E187B9240C}"/>
              </a:ext>
            </a:extLst>
          </p:cNvPr>
          <p:cNvSpPr txBox="1"/>
          <p:nvPr/>
        </p:nvSpPr>
        <p:spPr>
          <a:xfrm>
            <a:off x="0" y="6422916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S. Fujimoto, H. van Hoof, and D. </a:t>
            </a:r>
            <a:r>
              <a:rPr lang="en-US" sz="1200" err="1"/>
              <a:t>Meger</a:t>
            </a:r>
            <a:r>
              <a:rPr lang="en-US" sz="1200"/>
              <a:t>, “Addressing Function Approximation Error in Actor-Critic Methods,” </a:t>
            </a:r>
            <a:r>
              <a:rPr lang="en-US" sz="1200" err="1"/>
              <a:t>arXiv</a:t>
            </a:r>
            <a:r>
              <a:rPr lang="en-US" sz="1200"/>
              <a:t> e-prints, p. arXiv:1802.09477, Feb. 2018.</a:t>
            </a:r>
          </a:p>
          <a:p>
            <a:endParaRPr lang="en-US" sz="1200"/>
          </a:p>
          <a:p>
            <a:endParaRPr lang="en-US" sz="1200"/>
          </a:p>
          <a:p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1305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E03AF2D-5F4F-9717-DCFA-DDA157811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3549183" cy="1499616"/>
          </a:xfrm>
        </p:spPr>
        <p:txBody>
          <a:bodyPr>
            <a:normAutofit/>
          </a:bodyPr>
          <a:lstStyle/>
          <a:p>
            <a:r>
              <a:rPr lang="tr-TR" err="1"/>
              <a:t>Envıronments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67FE95-2E0D-2635-8DA6-EBAE62268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3492177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chose</a:t>
            </a:r>
            <a:r>
              <a:rPr lang="tr-TR" dirty="0"/>
              <a:t> </a:t>
            </a:r>
            <a:r>
              <a:rPr lang="tr-TR" dirty="0" err="1"/>
              <a:t>two</a:t>
            </a:r>
            <a:r>
              <a:rPr lang="tr-TR" dirty="0"/>
              <a:t> </a:t>
            </a:r>
            <a:r>
              <a:rPr lang="tr-TR" dirty="0" err="1"/>
              <a:t>environments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implement</a:t>
            </a:r>
            <a:r>
              <a:rPr lang="tr-TR" dirty="0"/>
              <a:t> </a:t>
            </a:r>
            <a:r>
              <a:rPr lang="tr-TR" dirty="0" err="1"/>
              <a:t>state</a:t>
            </a:r>
            <a:r>
              <a:rPr lang="tr-TR" dirty="0"/>
              <a:t>-of-</a:t>
            </a:r>
            <a:r>
              <a:rPr lang="tr-TR" dirty="0" err="1"/>
              <a:t>the</a:t>
            </a:r>
            <a:r>
              <a:rPr lang="tr-TR" dirty="0"/>
              <a:t>-art </a:t>
            </a:r>
            <a:r>
              <a:rPr lang="tr-TR" dirty="0" err="1"/>
              <a:t>algorithms</a:t>
            </a:r>
            <a:r>
              <a:rPr lang="tr-TR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We</a:t>
            </a:r>
            <a:r>
              <a:rPr lang="tr-TR" dirty="0"/>
              <a:t> </a:t>
            </a:r>
            <a:r>
              <a:rPr lang="tr-TR" dirty="0" err="1"/>
              <a:t>trained</a:t>
            </a:r>
            <a:r>
              <a:rPr lang="tr-TR" dirty="0"/>
              <a:t> a PER-DDQN </a:t>
            </a:r>
            <a:r>
              <a:rPr lang="tr-TR" dirty="0" err="1"/>
              <a:t>agent</a:t>
            </a:r>
            <a:r>
              <a:rPr lang="tr-TR" dirty="0"/>
              <a:t> on </a:t>
            </a:r>
            <a:r>
              <a:rPr lang="tr-TR" dirty="0" err="1"/>
              <a:t>traditional</a:t>
            </a:r>
            <a:r>
              <a:rPr lang="tr-TR" dirty="0"/>
              <a:t> </a:t>
            </a:r>
            <a:r>
              <a:rPr lang="tr-TR" dirty="0" err="1"/>
              <a:t>Snake</a:t>
            </a:r>
            <a:r>
              <a:rPr lang="tr-TR" dirty="0"/>
              <a:t> Game </a:t>
            </a:r>
            <a:r>
              <a:rPr lang="tr-TR" dirty="0" err="1"/>
              <a:t>environment</a:t>
            </a:r>
            <a:r>
              <a:rPr lang="tr-TR" dirty="0"/>
              <a:t> (</a:t>
            </a:r>
            <a:r>
              <a:rPr lang="tr-TR" dirty="0" err="1"/>
              <a:t>discrete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space</a:t>
            </a:r>
            <a:r>
              <a:rPr lang="tr-TR" dirty="0"/>
              <a:t>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trained</a:t>
            </a:r>
            <a:r>
              <a:rPr lang="tr-TR" dirty="0"/>
              <a:t> a TD3 </a:t>
            </a:r>
            <a:r>
              <a:rPr lang="tr-TR" dirty="0" err="1"/>
              <a:t>agent</a:t>
            </a:r>
            <a:r>
              <a:rPr lang="tr-TR" dirty="0"/>
              <a:t> on CarRacing-v0 </a:t>
            </a:r>
            <a:r>
              <a:rPr lang="tr-TR" dirty="0" err="1"/>
              <a:t>environment</a:t>
            </a:r>
            <a:r>
              <a:rPr lang="tr-TR" dirty="0"/>
              <a:t>. </a:t>
            </a:r>
          </a:p>
          <a:p>
            <a:pPr>
              <a:buFont typeface="Wingdings" panose="05000000000000000000" pitchFamily="2" charset="2"/>
              <a:buChar char="Ø"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431EF2-5A31-4C05-AA3E-4580F553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62456" y="0"/>
            <a:ext cx="457908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678399-6817-4845-9B59-E82951B0B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3756" y="321731"/>
            <a:ext cx="2949380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21EDF535-168F-1481-A133-54A45D3F7A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9" t="5355" r="5402" b="3755"/>
          <a:stretch/>
        </p:blipFill>
        <p:spPr>
          <a:xfrm>
            <a:off x="4927420" y="798380"/>
            <a:ext cx="2702052" cy="270893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44E73A-9DB7-46CD-9B4D-9DE9FB5E6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1846" y="321732"/>
            <a:ext cx="1014521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057F48-2FD4-4DD3-B887-FEE2B447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3756" y="4157447"/>
            <a:ext cx="1578562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4469D8-5936-48B8-AF0C-37FF2AEE2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2968" y="4157447"/>
            <a:ext cx="2405032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327ADB3C-231B-A070-9471-28839BEDE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49" y="4607643"/>
            <a:ext cx="2160270" cy="14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359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uxtaposeVTI">
  <a:themeElements>
    <a:clrScheme name="AnalogousFromLightSeedRightStep">
      <a:dk1>
        <a:srgbClr val="000000"/>
      </a:dk1>
      <a:lt1>
        <a:srgbClr val="FFFFFF"/>
      </a:lt1>
      <a:dk2>
        <a:srgbClr val="412C24"/>
      </a:dk2>
      <a:lt2>
        <a:srgbClr val="E2E6E8"/>
      </a:lt2>
      <a:accent1>
        <a:srgbClr val="C0998A"/>
      </a:accent1>
      <a:accent2>
        <a:srgbClr val="B3A27A"/>
      </a:accent2>
      <a:accent3>
        <a:srgbClr val="A2A77E"/>
      </a:accent3>
      <a:accent4>
        <a:srgbClr val="8DAA74"/>
      </a:accent4>
      <a:accent5>
        <a:srgbClr val="84AC82"/>
      </a:accent5>
      <a:accent6>
        <a:srgbClr val="77AE8C"/>
      </a:accent6>
      <a:hlink>
        <a:srgbClr val="5E8A9B"/>
      </a:hlink>
      <a:folHlink>
        <a:srgbClr val="7F7F7F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İntegral">
  <a:themeElements>
    <a:clrScheme name="İ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İ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İ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C16DEA2E1E9FC94A9A89D3A6D2F34882" ma:contentTypeVersion="2" ma:contentTypeDescription="Yeni belge oluşturun." ma:contentTypeScope="" ma:versionID="ce18a1b90834e4108d05b5a5f87ae34d">
  <xsd:schema xmlns:xsd="http://www.w3.org/2001/XMLSchema" xmlns:xs="http://www.w3.org/2001/XMLSchema" xmlns:p="http://schemas.microsoft.com/office/2006/metadata/properties" xmlns:ns3="e90a06b9-7b1e-471b-b0eb-59068fdd4673" targetNamespace="http://schemas.microsoft.com/office/2006/metadata/properties" ma:root="true" ma:fieldsID="6984431db0b4a692e9a80c78a65bcba4" ns3:_="">
    <xsd:import namespace="e90a06b9-7b1e-471b-b0eb-59068fdd467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06b9-7b1e-471b-b0eb-59068fdd46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F9AA2B-A827-4760-A044-C6DA96835E86}">
  <ds:schemaRefs>
    <ds:schemaRef ds:uri="e90a06b9-7b1e-471b-b0eb-59068fdd467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CE2D003-9CE4-4F49-A22A-978498A42C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1532DD-C723-4D1B-9B48-004B26A68B25}">
  <ds:schemaRefs>
    <ds:schemaRef ds:uri="e90a06b9-7b1e-471b-b0eb-59068fdd467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Ekran Gösterisi (4:3)</PresentationFormat>
  <Slides>19</Slides>
  <Notes>0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Slayt Başlıkları</vt:lpstr>
      </vt:variant>
      <vt:variant>
        <vt:i4>19</vt:i4>
      </vt:variant>
    </vt:vector>
  </HeadingPairs>
  <TitlesOfParts>
    <vt:vector size="22" baseType="lpstr">
      <vt:lpstr>JuxtaposeVTI</vt:lpstr>
      <vt:lpstr>İntegral</vt:lpstr>
      <vt:lpstr>Office Teması</vt:lpstr>
      <vt:lpstr>Mastering CarRacing-v0 and Snake Game using Off-Policy Deep Reinforcement Learning Algorithms</vt:lpstr>
      <vt:lpstr>Reınforcement learnıng</vt:lpstr>
      <vt:lpstr>Methodology</vt:lpstr>
      <vt:lpstr>PER-DDQN</vt:lpstr>
      <vt:lpstr>PER-DDQN</vt:lpstr>
      <vt:lpstr>PER-DDQN</vt:lpstr>
      <vt:lpstr>PER-DDQN</vt:lpstr>
      <vt:lpstr>TD3</vt:lpstr>
      <vt:lpstr>Envıronments</vt:lpstr>
      <vt:lpstr>Envıronments  Snake game</vt:lpstr>
      <vt:lpstr>Envıronments  Snake game</vt:lpstr>
      <vt:lpstr>Envıronments  car racıng</vt:lpstr>
      <vt:lpstr>Results  snake game</vt:lpstr>
      <vt:lpstr>Results  car racıng</vt:lpstr>
      <vt:lpstr>Snake game</vt:lpstr>
      <vt:lpstr>Snake game</vt:lpstr>
      <vt:lpstr>Car racıng</vt:lpstr>
      <vt:lpstr>Car racıng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CarRacing-v0 and Snake Game using Off-Policy Deep Reinforcement Learning Algorithms</dc:title>
  <dc:creator>Nurullah Sevim</dc:creator>
  <cp:revision>1614</cp:revision>
  <dcterms:created xsi:type="dcterms:W3CDTF">2022-05-03T19:33:13Z</dcterms:created>
  <dcterms:modified xsi:type="dcterms:W3CDTF">2022-05-04T23:59:00Z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0x010100C16DEA2E1E9FC94A9A89D3A6D2F34882</vt:lpwstr>
  </property>
</Properties>
</file>